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2" r:id="rId3"/>
    <p:sldId id="257" r:id="rId4"/>
    <p:sldId id="267" r:id="rId5"/>
    <p:sldId id="265" r:id="rId6"/>
    <p:sldId id="266" r:id="rId7"/>
    <p:sldId id="264" r:id="rId8"/>
    <p:sldId id="263" r:id="rId9"/>
    <p:sldId id="262" r:id="rId10"/>
    <p:sldId id="261" r:id="rId11"/>
    <p:sldId id="260" r:id="rId12"/>
    <p:sldId id="259" r:id="rId13"/>
    <p:sldId id="268" r:id="rId14"/>
    <p:sldId id="273"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6" d="100"/>
          <a:sy n="56" d="100"/>
        </p:scale>
        <p:origin x="-91" y="-18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F40D6-EEB4-402B-94DB-6F042ADF6817}" type="datetimeFigureOut">
              <a:rPr lang="zh-CN" altLang="en-US" smtClean="0"/>
              <a:pPr/>
              <a:t>2019-4-8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25861-5A61-47D9-A830-F793515DEC2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5D25861-5A61-47D9-A830-F793515DEC2A}"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2019-4-8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2019-4-8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2019-4-8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2019-4-8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2019-4-8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34" y="1455879"/>
            <a:ext cx="7786742" cy="1830245"/>
          </a:xfrm>
          <a:prstGeom prst="rect">
            <a:avLst/>
          </a:prstGeom>
          <a:noFill/>
        </p:spPr>
        <p:txBody>
          <a:bodyPr wrap="square" rtlCol="0">
            <a:spAutoFit/>
          </a:bodyPr>
          <a:lstStyle/>
          <a:p>
            <a:pPr algn="ctr">
              <a:lnSpc>
                <a:spcPct val="150000"/>
              </a:lnSpc>
            </a:pPr>
            <a:r>
              <a:rPr lang="zh-CN" altLang="en-US" sz="4000" b="1" dirty="0">
                <a:solidFill>
                  <a:srgbClr val="002060"/>
                </a:solidFill>
                <a:latin typeface="微软雅黑" pitchFamily="34" charset="-122"/>
                <a:ea typeface="微软雅黑" pitchFamily="34" charset="-122"/>
                <a:cs typeface="Times New Roman" pitchFamily="18" charset="0"/>
              </a:rPr>
              <a:t>四川大学互联网</a:t>
            </a:r>
            <a:r>
              <a:rPr lang="en-US" altLang="zh-CN" sz="4000" b="1" dirty="0">
                <a:solidFill>
                  <a:srgbClr val="002060"/>
                </a:solidFill>
                <a:latin typeface="微软雅黑" pitchFamily="34" charset="-122"/>
                <a:ea typeface="微软雅黑" pitchFamily="34" charset="-122"/>
                <a:cs typeface="Times New Roman" pitchFamily="18" charset="0"/>
              </a:rPr>
              <a:t>+</a:t>
            </a:r>
            <a:r>
              <a:rPr lang="zh-CN" altLang="en-US" sz="4000" b="1" dirty="0">
                <a:solidFill>
                  <a:srgbClr val="002060"/>
                </a:solidFill>
                <a:latin typeface="微软雅黑" pitchFamily="34" charset="-122"/>
                <a:ea typeface="微软雅黑" pitchFamily="34" charset="-122"/>
                <a:cs typeface="Times New Roman" pitchFamily="18" charset="0"/>
              </a:rPr>
              <a:t>创新创业大赛</a:t>
            </a:r>
            <a:endParaRPr lang="en-US" altLang="zh-CN" sz="4000" b="1" dirty="0">
              <a:solidFill>
                <a:srgbClr val="002060"/>
              </a:solidFill>
              <a:latin typeface="微软雅黑" pitchFamily="34" charset="-122"/>
              <a:ea typeface="微软雅黑" pitchFamily="34" charset="-122"/>
              <a:cs typeface="Times New Roman" pitchFamily="18" charset="0"/>
            </a:endParaRPr>
          </a:p>
          <a:p>
            <a:pPr algn="ctr">
              <a:lnSpc>
                <a:spcPct val="150000"/>
              </a:lnSpc>
            </a:pPr>
            <a:r>
              <a:rPr lang="zh-CN" altLang="en-US" sz="4000" b="1" dirty="0">
                <a:solidFill>
                  <a:srgbClr val="002060"/>
                </a:solidFill>
                <a:latin typeface="微软雅黑" pitchFamily="34" charset="-122"/>
                <a:ea typeface="微软雅黑" pitchFamily="34" charset="-122"/>
                <a:cs typeface="Times New Roman" pitchFamily="18" charset="0"/>
              </a:rPr>
              <a:t>商业计划书参考模板</a:t>
            </a:r>
          </a:p>
        </p:txBody>
      </p:sp>
      <p:sp>
        <p:nvSpPr>
          <p:cNvPr id="6" name="TextBox 5"/>
          <p:cNvSpPr txBox="1"/>
          <p:nvPr/>
        </p:nvSpPr>
        <p:spPr>
          <a:xfrm>
            <a:off x="1071538" y="3822332"/>
            <a:ext cx="7572428" cy="523220"/>
          </a:xfrm>
          <a:prstGeom prst="rect">
            <a:avLst/>
          </a:prstGeom>
          <a:noFill/>
        </p:spPr>
        <p:txBody>
          <a:bodyPr wrap="square" rtlCol="0">
            <a:spAutoFit/>
          </a:bodyPr>
          <a:lstStyle/>
          <a:p>
            <a:r>
              <a:rPr lang="zh-CN" altLang="en-US" sz="2800" b="1" dirty="0">
                <a:solidFill>
                  <a:srgbClr val="0070C0"/>
                </a:solidFill>
                <a:latin typeface="Times New Roman" pitchFamily="18" charset="0"/>
                <a:cs typeface="Times New Roman" pitchFamily="18" charset="0"/>
              </a:rPr>
              <a:t>一、 商业计划书简洁版（</a:t>
            </a:r>
            <a:r>
              <a:rPr lang="en-US" altLang="zh-CN" sz="2800" b="1" dirty="0">
                <a:solidFill>
                  <a:srgbClr val="0070C0"/>
                </a:solidFill>
                <a:latin typeface="Times New Roman" pitchFamily="18" charset="0"/>
                <a:cs typeface="Times New Roman" pitchFamily="18" charset="0"/>
              </a:rPr>
              <a:t>PPT</a:t>
            </a:r>
            <a:r>
              <a:rPr lang="zh-CN" altLang="en-US" sz="2800" b="1" dirty="0">
                <a:solidFill>
                  <a:srgbClr val="0070C0"/>
                </a:solidFill>
                <a:latin typeface="Times New Roman" pitchFamily="18" charset="0"/>
                <a:cs typeface="Times New Roman" pitchFamily="18" charset="0"/>
              </a:rPr>
              <a:t>版）  </a:t>
            </a:r>
          </a:p>
        </p:txBody>
      </p:sp>
      <p:sp>
        <p:nvSpPr>
          <p:cNvPr id="7" name="TextBox 6"/>
          <p:cNvSpPr txBox="1"/>
          <p:nvPr/>
        </p:nvSpPr>
        <p:spPr>
          <a:xfrm>
            <a:off x="1071538" y="4822464"/>
            <a:ext cx="7429552" cy="523220"/>
          </a:xfrm>
          <a:prstGeom prst="rect">
            <a:avLst/>
          </a:prstGeom>
          <a:noFill/>
        </p:spPr>
        <p:txBody>
          <a:bodyPr wrap="square" rtlCol="0">
            <a:spAutoFit/>
          </a:bodyPr>
          <a:lstStyle/>
          <a:p>
            <a:r>
              <a:rPr lang="zh-CN" altLang="en-US" sz="2800" b="1" dirty="0">
                <a:solidFill>
                  <a:srgbClr val="0070C0"/>
                </a:solidFill>
                <a:latin typeface="Times New Roman" pitchFamily="18" charset="0"/>
                <a:cs typeface="Times New Roman" pitchFamily="18" charset="0"/>
              </a:rPr>
              <a:t>二、商业计划书详细附录</a:t>
            </a:r>
          </a:p>
        </p:txBody>
      </p:sp>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8596" y="2285992"/>
            <a:ext cx="8226763" cy="252000"/>
          </a:xfrm>
          <a:prstGeom prst="rect">
            <a:avLst/>
          </a:prstGeom>
        </p:spPr>
      </p:pic>
      <p:sp>
        <p:nvSpPr>
          <p:cNvPr id="9" name="TextBox 8"/>
          <p:cNvSpPr txBox="1"/>
          <p:nvPr/>
        </p:nvSpPr>
        <p:spPr>
          <a:xfrm>
            <a:off x="1428728" y="5845750"/>
            <a:ext cx="6000792" cy="369332"/>
          </a:xfrm>
          <a:prstGeom prst="rect">
            <a:avLst/>
          </a:prstGeom>
          <a:noFill/>
        </p:spPr>
        <p:txBody>
          <a:bodyPr wrap="square" rtlCol="0">
            <a:spAutoFit/>
          </a:bodyPr>
          <a:lstStyle/>
          <a:p>
            <a:r>
              <a:rPr lang="zh-CN" altLang="en-US" dirty="0">
                <a:solidFill>
                  <a:schemeClr val="tx1">
                    <a:lumMod val="75000"/>
                    <a:lumOff val="25000"/>
                  </a:schemeClr>
                </a:solidFill>
                <a:latin typeface="华文新魏" pitchFamily="2" charset="-122"/>
                <a:ea typeface="华文新魏" pitchFamily="2" charset="-122"/>
              </a:rPr>
              <a:t>注：以上两部分整合到一起，形成一份完整的商业计划书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24"/>
            <a:ext cx="9075737" cy="5167313"/>
          </a:xfrm>
          <a:prstGeom prst="rect">
            <a:avLst/>
          </a:prstGeom>
          <a:noFill/>
          <a:ln w="9525">
            <a:noFill/>
            <a:miter lim="800000"/>
            <a:headEnd/>
            <a:tailEnd/>
          </a:ln>
          <a:effectLst/>
        </p:spPr>
      </p:pic>
      <p:sp>
        <p:nvSpPr>
          <p:cNvPr id="3" name="TextBox 2"/>
          <p:cNvSpPr txBox="1"/>
          <p:nvPr/>
        </p:nvSpPr>
        <p:spPr>
          <a:xfrm>
            <a:off x="571472" y="5214950"/>
            <a:ext cx="8501122" cy="1569660"/>
          </a:xfrm>
          <a:prstGeom prst="rect">
            <a:avLst/>
          </a:prstGeom>
          <a:noFill/>
        </p:spPr>
        <p:txBody>
          <a:bodyPr wrap="square" rtlCol="0">
            <a:spAutoFit/>
          </a:bodyPr>
          <a:lstStyle/>
          <a:p>
            <a:pPr>
              <a:lnSpc>
                <a:spcPct val="150000"/>
              </a:lnSpc>
            </a:pPr>
            <a:r>
              <a:rPr lang="zh-CN" altLang="en-US" sz="1600" dirty="0">
                <a:solidFill>
                  <a:srgbClr val="0070C0"/>
                </a:solidFill>
                <a:latin typeface="微软雅黑" pitchFamily="34" charset="-122"/>
                <a:ea typeface="微软雅黑" pitchFamily="34" charset="-122"/>
              </a:rPr>
              <a:t>注意</a:t>
            </a:r>
            <a:r>
              <a:rPr lang="zh-CN" altLang="en-US" sz="1200" dirty="0">
                <a:solidFill>
                  <a:schemeClr val="tx1">
                    <a:lumMod val="50000"/>
                    <a:lumOff val="50000"/>
                  </a:schemeClr>
                </a:solidFill>
                <a:latin typeface="微软雅黑" pitchFamily="34" charset="-122"/>
                <a:ea typeface="微软雅黑" pitchFamily="34" charset="-122"/>
              </a:rPr>
              <a:t>：</a:t>
            </a:r>
            <a:endParaRPr lang="en-US" altLang="zh-CN" sz="1200" dirty="0">
              <a:solidFill>
                <a:schemeClr val="tx1">
                  <a:lumMod val="50000"/>
                  <a:lumOff val="50000"/>
                </a:schemeClr>
              </a:solidFill>
              <a:latin typeface="微软雅黑" pitchFamily="34" charset="-122"/>
              <a:ea typeface="微软雅黑" pitchFamily="34" charset="-122"/>
            </a:endParaRPr>
          </a:p>
          <a:p>
            <a:pPr>
              <a:lnSpc>
                <a:spcPct val="150000"/>
              </a:lnSpc>
            </a:pPr>
            <a:r>
              <a:rPr lang="zh-CN" altLang="en-US" sz="1200" dirty="0">
                <a:solidFill>
                  <a:schemeClr val="tx1">
                    <a:lumMod val="50000"/>
                    <a:lumOff val="50000"/>
                  </a:schemeClr>
                </a:solidFill>
                <a:latin typeface="微软雅黑" pitchFamily="34" charset="-122"/>
                <a:ea typeface="微软雅黑" pitchFamily="34" charset="-122"/>
              </a:rPr>
              <a:t>这一页，是基于“</a:t>
            </a:r>
            <a:r>
              <a:rPr lang="zh-CN" altLang="en-US" sz="1200" b="1" dirty="0">
                <a:solidFill>
                  <a:schemeClr val="tx1">
                    <a:lumMod val="50000"/>
                    <a:lumOff val="50000"/>
                  </a:schemeClr>
                </a:solidFill>
                <a:latin typeface="微软雅黑" pitchFamily="34" charset="-122"/>
                <a:ea typeface="微软雅黑" pitchFamily="34" charset="-122"/>
              </a:rPr>
              <a:t>公司值多少钱（即估值）</a:t>
            </a:r>
            <a:r>
              <a:rPr lang="zh-CN" altLang="en-US" sz="1200" dirty="0">
                <a:solidFill>
                  <a:schemeClr val="tx1">
                    <a:lumMod val="50000"/>
                    <a:lumOff val="50000"/>
                  </a:schemeClr>
                </a:solidFill>
                <a:latin typeface="微软雅黑" pitchFamily="34" charset="-122"/>
                <a:ea typeface="微软雅黑" pitchFamily="34" charset="-122"/>
              </a:rPr>
              <a:t>”计算的，而不是“</a:t>
            </a:r>
            <a:r>
              <a:rPr lang="zh-CN" altLang="en-US" sz="1200" b="1" dirty="0">
                <a:solidFill>
                  <a:schemeClr val="tx1">
                    <a:lumMod val="50000"/>
                    <a:lumOff val="50000"/>
                  </a:schemeClr>
                </a:solidFill>
                <a:latin typeface="微软雅黑" pitchFamily="34" charset="-122"/>
                <a:ea typeface="微软雅黑" pitchFamily="34" charset="-122"/>
              </a:rPr>
              <a:t>需要多少钱</a:t>
            </a:r>
            <a:r>
              <a:rPr lang="zh-CN" altLang="en-US" sz="1200" dirty="0">
                <a:solidFill>
                  <a:schemeClr val="tx1">
                    <a:lumMod val="50000"/>
                    <a:lumOff val="50000"/>
                  </a:schemeClr>
                </a:solidFill>
                <a:latin typeface="微软雅黑" pitchFamily="34" charset="-122"/>
                <a:ea typeface="微软雅黑" pitchFamily="34" charset="-122"/>
              </a:rPr>
              <a:t>”计算的。关于估值请参考：</a:t>
            </a:r>
            <a:endParaRPr lang="en-US" altLang="zh-CN" sz="1200" dirty="0">
              <a:solidFill>
                <a:schemeClr val="tx1">
                  <a:lumMod val="50000"/>
                  <a:lumOff val="50000"/>
                </a:schemeClr>
              </a:solidFill>
              <a:latin typeface="微软雅黑" pitchFamily="34" charset="-122"/>
              <a:ea typeface="微软雅黑" pitchFamily="34" charset="-122"/>
            </a:endParaRPr>
          </a:p>
          <a:p>
            <a:pPr marL="342900" indent="-342900">
              <a:lnSpc>
                <a:spcPct val="150000"/>
              </a:lnSpc>
              <a:buAutoNum type="arabicPeriod"/>
            </a:pPr>
            <a:r>
              <a:rPr lang="zh-CN" altLang="en-US" sz="1200" dirty="0">
                <a:solidFill>
                  <a:schemeClr val="tx1">
                    <a:lumMod val="50000"/>
                    <a:lumOff val="50000"/>
                  </a:schemeClr>
                </a:solidFill>
                <a:latin typeface="微软雅黑" pitchFamily="34" charset="-122"/>
                <a:ea typeface="微软雅黑" pitchFamily="34" charset="-122"/>
              </a:rPr>
              <a:t>估值的艺术</a:t>
            </a:r>
            <a:r>
              <a:rPr lang="en-US" altLang="zh-CN" sz="1200" dirty="0">
                <a:solidFill>
                  <a:schemeClr val="tx1">
                    <a:lumMod val="50000"/>
                    <a:lumOff val="50000"/>
                  </a:schemeClr>
                </a:solidFill>
                <a:latin typeface="微软雅黑" pitchFamily="34" charset="-122"/>
                <a:ea typeface="微软雅黑" pitchFamily="34" charset="-122"/>
              </a:rPr>
              <a:t>. https://wenku.baidu.com/view/68fd3f4c32687e21af45b307e87101f69e31fbef.html</a:t>
            </a:r>
          </a:p>
          <a:p>
            <a:pPr marL="342900" indent="-342900">
              <a:lnSpc>
                <a:spcPct val="150000"/>
              </a:lnSpc>
              <a:buAutoNum type="arabicPeriod"/>
            </a:pPr>
            <a:r>
              <a:rPr lang="zh-CN" altLang="en-US" sz="1200" dirty="0">
                <a:solidFill>
                  <a:schemeClr val="tx1">
                    <a:lumMod val="50000"/>
                    <a:lumOff val="50000"/>
                  </a:schemeClr>
                </a:solidFill>
                <a:latin typeface="微软雅黑" pitchFamily="34" charset="-122"/>
                <a:ea typeface="微软雅黑" pitchFamily="34" charset="-122"/>
              </a:rPr>
              <a:t>史上最全的投资估值方法和技术</a:t>
            </a:r>
            <a:r>
              <a:rPr lang="en-US" altLang="zh-CN" sz="1200" dirty="0">
                <a:solidFill>
                  <a:schemeClr val="tx1">
                    <a:lumMod val="50000"/>
                    <a:lumOff val="50000"/>
                  </a:schemeClr>
                </a:solidFill>
                <a:latin typeface="微软雅黑" pitchFamily="34" charset="-122"/>
                <a:ea typeface="微软雅黑" pitchFamily="34" charset="-122"/>
              </a:rPr>
              <a:t>. https://xueqiu.com/1319955334/87644084</a:t>
            </a:r>
            <a:endParaRPr lang="zh-CN" altLang="en-US" sz="1200" dirty="0">
              <a:solidFill>
                <a:schemeClr val="tx1">
                  <a:lumMod val="50000"/>
                  <a:lumOff val="50000"/>
                </a:schemeClr>
              </a:solidFill>
              <a:latin typeface="微软雅黑" pitchFamily="34" charset="-122"/>
              <a:ea typeface="微软雅黑" pitchFamily="34" charset="-122"/>
            </a:endParaRPr>
          </a:p>
          <a:p>
            <a:pPr>
              <a:lnSpc>
                <a:spcPct val="150000"/>
              </a:lnSpc>
            </a:pPr>
            <a:endParaRPr lang="zh-CN" altLang="en-US" sz="1200" dirty="0">
              <a:solidFill>
                <a:schemeClr val="tx1">
                  <a:lumMod val="50000"/>
                  <a:lumOff val="50000"/>
                </a:schemeClr>
              </a:solidFill>
              <a:latin typeface="微软雅黑" pitchFamily="34" charset="-122"/>
              <a:ea typeface="微软雅黑"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500042"/>
            <a:ext cx="9000329" cy="3775037"/>
          </a:xfrm>
          <a:prstGeom prst="rect">
            <a:avLst/>
          </a:prstGeom>
          <a:noFill/>
          <a:ln w="9525">
            <a:noFill/>
            <a:miter lim="800000"/>
            <a:headEnd/>
            <a:tailEnd/>
          </a:ln>
          <a:effectLst/>
        </p:spPr>
      </p:pic>
      <p:sp>
        <p:nvSpPr>
          <p:cNvPr id="3" name="TextBox 2"/>
          <p:cNvSpPr txBox="1"/>
          <p:nvPr/>
        </p:nvSpPr>
        <p:spPr>
          <a:xfrm>
            <a:off x="428596" y="3929066"/>
            <a:ext cx="8501122" cy="336695"/>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latin typeface="微软雅黑" pitchFamily="34" charset="-122"/>
                <a:ea typeface="微软雅黑" pitchFamily="34" charset="-122"/>
              </a:rPr>
              <a:t>绚丽的图片背景   </a:t>
            </a:r>
            <a:r>
              <a:rPr lang="en-US" altLang="zh-CN" sz="1200" dirty="0">
                <a:solidFill>
                  <a:schemeClr val="tx1">
                    <a:lumMod val="50000"/>
                    <a:lumOff val="50000"/>
                  </a:schemeClr>
                </a:solidFill>
                <a:latin typeface="微软雅黑" pitchFamily="34" charset="-122"/>
                <a:ea typeface="微软雅黑" pitchFamily="34" charset="-122"/>
              </a:rPr>
              <a:t>+   </a:t>
            </a:r>
            <a:r>
              <a:rPr lang="zh-CN" altLang="en-US" sz="1200" dirty="0">
                <a:solidFill>
                  <a:schemeClr val="tx1">
                    <a:lumMod val="50000"/>
                    <a:lumOff val="50000"/>
                  </a:schemeClr>
                </a:solidFill>
                <a:latin typeface="微软雅黑" pitchFamily="34" charset="-122"/>
                <a:ea typeface="微软雅黑" pitchFamily="34" charset="-122"/>
              </a:rPr>
              <a:t>一两句话重复“使命、价值观、产品核心”</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64243" y="1285860"/>
            <a:ext cx="8979757" cy="4857768"/>
          </a:xfrm>
          <a:prstGeom prst="rect">
            <a:avLst/>
          </a:prstGeom>
          <a:noFill/>
          <a:ln w="9525">
            <a:noFill/>
            <a:miter lim="800000"/>
            <a:headEnd/>
            <a:tailEnd/>
          </a:ln>
          <a:effectLst/>
        </p:spPr>
      </p:pic>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8596" y="1142984"/>
            <a:ext cx="8226763" cy="252000"/>
          </a:xfrm>
          <a:prstGeom prst="rect">
            <a:avLst/>
          </a:prstGeom>
        </p:spPr>
      </p:pic>
      <p:sp>
        <p:nvSpPr>
          <p:cNvPr id="5" name="TextBox 4"/>
          <p:cNvSpPr txBox="1"/>
          <p:nvPr/>
        </p:nvSpPr>
        <p:spPr>
          <a:xfrm>
            <a:off x="285720" y="285728"/>
            <a:ext cx="7858180" cy="1323439"/>
          </a:xfrm>
          <a:prstGeom prst="rect">
            <a:avLst/>
          </a:prstGeom>
          <a:noFill/>
        </p:spPr>
        <p:txBody>
          <a:bodyPr wrap="square" rtlCol="0">
            <a:spAutoFit/>
          </a:bodyPr>
          <a:lstStyle/>
          <a:p>
            <a:r>
              <a:rPr lang="zh-CN" altLang="en-US" sz="4000" b="1" dirty="0">
                <a:solidFill>
                  <a:srgbClr val="0070C0"/>
                </a:solidFill>
                <a:latin typeface="Times New Roman" pitchFamily="18" charset="0"/>
                <a:cs typeface="Times New Roman" pitchFamily="18" charset="0"/>
              </a:rPr>
              <a:t>一、商业计划书简洁版（</a:t>
            </a:r>
            <a:r>
              <a:rPr lang="en-US" altLang="zh-CN" sz="4000" b="1" dirty="0">
                <a:solidFill>
                  <a:srgbClr val="0070C0"/>
                </a:solidFill>
                <a:latin typeface="Times New Roman" pitchFamily="18" charset="0"/>
                <a:cs typeface="Times New Roman" pitchFamily="18" charset="0"/>
              </a:rPr>
              <a:t>PPT</a:t>
            </a:r>
            <a:r>
              <a:rPr lang="zh-CN" altLang="en-US" sz="4000" b="1" dirty="0">
                <a:solidFill>
                  <a:srgbClr val="0070C0"/>
                </a:solidFill>
                <a:latin typeface="Times New Roman" pitchFamily="18" charset="0"/>
                <a:cs typeface="Times New Roman" pitchFamily="18" charset="0"/>
              </a:rPr>
              <a:t>版）  </a:t>
            </a:r>
          </a:p>
          <a:p>
            <a:endParaRPr lang="zh-CN" altLang="en-US" sz="40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14314" y="1461135"/>
            <a:ext cx="8572528"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fontAlgn="base">
              <a:lnSpc>
                <a:spcPts val="4500"/>
              </a:lnSpc>
              <a:spcBef>
                <a:spcPct val="0"/>
              </a:spcBef>
              <a:spcAft>
                <a:spcPct val="0"/>
              </a:spcAft>
            </a:pPr>
            <a:r>
              <a:rPr kumimoji="0" lang="zh-CN" altLang="en-US" sz="2000" b="0" i="0" u="none" strike="noStrike" cap="none" normalizeH="0" baseline="0" dirty="0">
                <a:ln>
                  <a:noFill/>
                </a:ln>
                <a:solidFill>
                  <a:schemeClr val="tx1">
                    <a:lumMod val="50000"/>
                    <a:lumOff val="50000"/>
                  </a:schemeClr>
                </a:solidFill>
                <a:effectLst/>
                <a:latin typeface="微软雅黑" pitchFamily="34" charset="-122"/>
                <a:ea typeface="微软雅黑" pitchFamily="34" charset="-122"/>
                <a:cs typeface="宋体" pitchFamily="2" charset="-122"/>
              </a:rPr>
              <a:t>             根据经验，网评评委</a:t>
            </a:r>
            <a:r>
              <a:rPr kumimoji="0" lang="zh-CN" altLang="en-US" sz="2000" b="0" i="0" u="none" strike="noStrike" cap="none" normalizeH="0" baseline="0" dirty="0">
                <a:ln>
                  <a:noFill/>
                </a:ln>
                <a:effectLst/>
                <a:latin typeface="微软雅黑" pitchFamily="34" charset="-122"/>
                <a:ea typeface="微软雅黑" pitchFamily="34" charset="-122"/>
                <a:cs typeface="宋体" pitchFamily="2" charset="-122"/>
              </a:rPr>
              <a:t>主要根据</a:t>
            </a:r>
            <a:r>
              <a:rPr lang="zh-CN" altLang="en-US" sz="2000" dirty="0">
                <a:solidFill>
                  <a:schemeClr val="tx1">
                    <a:lumMod val="50000"/>
                    <a:lumOff val="50000"/>
                  </a:schemeClr>
                </a:solidFill>
                <a:latin typeface="微软雅黑" pitchFamily="34" charset="-122"/>
                <a:ea typeface="微软雅黑" pitchFamily="34" charset="-122"/>
                <a:cs typeface="宋体" pitchFamily="2" charset="-122"/>
              </a:rPr>
              <a:t>商业计划书</a:t>
            </a:r>
            <a:r>
              <a:rPr kumimoji="0" lang="zh-CN" altLang="en-US" sz="2000" b="0" i="0" u="none" strike="noStrike" cap="none" normalizeH="0" baseline="0" dirty="0">
                <a:ln>
                  <a:noFill/>
                </a:ln>
                <a:solidFill>
                  <a:schemeClr val="tx1">
                    <a:lumMod val="50000"/>
                    <a:lumOff val="50000"/>
                  </a:schemeClr>
                </a:solidFill>
                <a:effectLst/>
                <a:latin typeface="微软雅黑" pitchFamily="34" charset="-122"/>
                <a:ea typeface="微软雅黑" pitchFamily="34" charset="-122"/>
                <a:cs typeface="宋体" pitchFamily="2" charset="-122"/>
              </a:rPr>
              <a:t>简洁版</a:t>
            </a:r>
            <a:r>
              <a:rPr kumimoji="0" lang="en-US" altLang="zh-CN" sz="2000" b="0" i="0" u="none" strike="noStrike" cap="none" normalizeH="0" baseline="0" dirty="0" err="1">
                <a:ln>
                  <a:noFill/>
                </a:ln>
                <a:solidFill>
                  <a:schemeClr val="tx1">
                    <a:lumMod val="50000"/>
                    <a:lumOff val="50000"/>
                  </a:schemeClr>
                </a:solidFill>
                <a:effectLst/>
                <a:latin typeface="微软雅黑" pitchFamily="34" charset="-122"/>
                <a:ea typeface="微软雅黑" pitchFamily="34" charset="-122"/>
                <a:cs typeface="宋体" pitchFamily="2" charset="-122"/>
              </a:rPr>
              <a:t>ppt</a:t>
            </a:r>
            <a:r>
              <a:rPr lang="zh-CN" altLang="en-US" sz="2000" dirty="0">
                <a:solidFill>
                  <a:schemeClr val="tx1">
                    <a:lumMod val="50000"/>
                    <a:lumOff val="50000"/>
                  </a:schemeClr>
                </a:solidFill>
                <a:latin typeface="微软雅黑" pitchFamily="34" charset="-122"/>
                <a:ea typeface="微软雅黑" pitchFamily="34" charset="-122"/>
                <a:cs typeface="宋体" pitchFamily="2" charset="-122"/>
              </a:rPr>
              <a:t>打分，未尽部分从商业计划书详尽版中</a:t>
            </a:r>
            <a:r>
              <a:rPr lang="zh-CN" altLang="en-US" sz="2000" dirty="0">
                <a:latin typeface="微软雅黑" pitchFamily="34" charset="-122"/>
                <a:ea typeface="微软雅黑" pitchFamily="34" charset="-122"/>
                <a:cs typeface="宋体" pitchFamily="2" charset="-122"/>
              </a:rPr>
              <a:t>寻找依据</a:t>
            </a:r>
            <a:r>
              <a:rPr lang="zh-CN" altLang="en-US" sz="2000" dirty="0">
                <a:solidFill>
                  <a:schemeClr val="tx1">
                    <a:lumMod val="50000"/>
                    <a:lumOff val="50000"/>
                  </a:schemeClr>
                </a:solidFill>
                <a:latin typeface="微软雅黑" pitchFamily="34" charset="-122"/>
                <a:ea typeface="微软雅黑" pitchFamily="34" charset="-122"/>
                <a:cs typeface="宋体" pitchFamily="2" charset="-122"/>
              </a:rPr>
              <a:t>，因此建议商业计划书详尽版仅提供商业计划书简洁版</a:t>
            </a:r>
            <a:r>
              <a:rPr lang="zh-CN" altLang="en-US" sz="2000" dirty="0">
                <a:latin typeface="微软雅黑" pitchFamily="34" charset="-122"/>
                <a:ea typeface="微软雅黑" pitchFamily="34" charset="-122"/>
                <a:cs typeface="宋体" pitchFamily="2" charset="-122"/>
              </a:rPr>
              <a:t>未充分展现</a:t>
            </a:r>
            <a:r>
              <a:rPr lang="zh-CN" altLang="en-US" sz="2000" dirty="0">
                <a:solidFill>
                  <a:schemeClr val="tx1">
                    <a:lumMod val="50000"/>
                    <a:lumOff val="50000"/>
                  </a:schemeClr>
                </a:solidFill>
                <a:latin typeface="微软雅黑" pitchFamily="34" charset="-122"/>
                <a:ea typeface="微软雅黑" pitchFamily="34" charset="-122"/>
                <a:cs typeface="宋体" pitchFamily="2" charset="-122"/>
              </a:rPr>
              <a:t>的内容，包括但不限于：</a:t>
            </a:r>
            <a:endParaRPr lang="en-US" altLang="zh-CN" sz="2000" dirty="0">
              <a:solidFill>
                <a:schemeClr val="tx1">
                  <a:lumMod val="50000"/>
                  <a:lumOff val="50000"/>
                </a:schemeClr>
              </a:solidFill>
              <a:latin typeface="微软雅黑" pitchFamily="34" charset="-122"/>
              <a:ea typeface="微软雅黑" pitchFamily="34" charset="-122"/>
              <a:cs typeface="宋体" pitchFamily="2" charset="-122"/>
            </a:endParaRPr>
          </a:p>
          <a:p>
            <a:pPr marL="457200" indent="-457200" fontAlgn="base">
              <a:lnSpc>
                <a:spcPts val="4500"/>
              </a:lnSpc>
              <a:spcBef>
                <a:spcPct val="0"/>
              </a:spcBef>
              <a:spcAft>
                <a:spcPct val="0"/>
              </a:spcAft>
            </a:pPr>
            <a:endParaRPr lang="en-US" altLang="zh-CN" sz="2000" dirty="0">
              <a:solidFill>
                <a:schemeClr val="tx1">
                  <a:lumMod val="50000"/>
                  <a:lumOff val="50000"/>
                </a:schemeClr>
              </a:solidFill>
              <a:latin typeface="微软雅黑" pitchFamily="34" charset="-122"/>
              <a:ea typeface="微软雅黑" pitchFamily="34" charset="-122"/>
              <a:cs typeface="宋体" pitchFamily="2" charset="-122"/>
            </a:endParaRPr>
          </a:p>
          <a:p>
            <a:pPr marL="457200" indent="-457200" fontAlgn="base">
              <a:lnSpc>
                <a:spcPct val="150000"/>
              </a:lnSpc>
              <a:spcBef>
                <a:spcPct val="0"/>
              </a:spcBef>
              <a:spcAft>
                <a:spcPct val="0"/>
              </a:spcAft>
              <a:buFont typeface="Arial" pitchFamily="34" charset="0"/>
              <a:buChar char="•"/>
            </a:pPr>
            <a:r>
              <a:rPr lang="zh-CN" altLang="en-US" sz="1600" dirty="0">
                <a:solidFill>
                  <a:schemeClr val="tx1">
                    <a:lumMod val="50000"/>
                    <a:lumOff val="50000"/>
                  </a:schemeClr>
                </a:solidFill>
                <a:latin typeface="微软雅黑" pitchFamily="34" charset="-122"/>
                <a:ea typeface="微软雅黑" pitchFamily="34" charset="-122"/>
                <a:cs typeface="Times New Roman" pitchFamily="18" charset="0"/>
              </a:rPr>
              <a:t>行业和市场背景（可比简洁版中稍扩大领域、产业链上下游，以表明市场足够广阔）调研数据及其</a:t>
            </a:r>
            <a:r>
              <a:rPr lang="zh-CN" altLang="en-US" sz="1600" b="1" dirty="0">
                <a:solidFill>
                  <a:schemeClr val="tx1">
                    <a:lumMod val="50000"/>
                    <a:lumOff val="50000"/>
                  </a:schemeClr>
                </a:solidFill>
                <a:latin typeface="微软雅黑" pitchFamily="34" charset="-122"/>
                <a:ea typeface="微软雅黑" pitchFamily="34" charset="-122"/>
                <a:cs typeface="Times New Roman" pitchFamily="18" charset="0"/>
              </a:rPr>
              <a:t>来源</a:t>
            </a:r>
            <a:r>
              <a:rPr lang="zh-CN" altLang="en-US" sz="1600" dirty="0">
                <a:solidFill>
                  <a:schemeClr val="tx1">
                    <a:lumMod val="50000"/>
                    <a:lumOff val="50000"/>
                  </a:schemeClr>
                </a:solidFill>
                <a:latin typeface="微软雅黑" pitchFamily="34" charset="-122"/>
                <a:ea typeface="微软雅黑" pitchFamily="34" charset="-122"/>
                <a:cs typeface="Times New Roman" pitchFamily="18" charset="0"/>
              </a:rPr>
              <a:t>（最好引用近年政府、事业单位、研究院和权威商业咨询机构的调研报告）；</a:t>
            </a:r>
            <a:endParaRPr lang="en-US" altLang="zh-CN" sz="1600" b="1" dirty="0">
              <a:solidFill>
                <a:schemeClr val="tx1">
                  <a:lumMod val="50000"/>
                  <a:lumOff val="50000"/>
                </a:schemeClr>
              </a:solidFill>
              <a:latin typeface="微软雅黑" pitchFamily="34" charset="-122"/>
              <a:ea typeface="微软雅黑" pitchFamily="34" charset="-122"/>
              <a:cs typeface="Times New Roman" pitchFamily="18" charset="0"/>
            </a:endParaRPr>
          </a:p>
          <a:p>
            <a:pPr marL="457200" indent="-457200" fontAlgn="base">
              <a:lnSpc>
                <a:spcPct val="150000"/>
              </a:lnSpc>
              <a:spcBef>
                <a:spcPct val="0"/>
              </a:spcBef>
              <a:spcAft>
                <a:spcPct val="0"/>
              </a:spcAft>
              <a:buFont typeface="Arial" pitchFamily="34" charset="0"/>
              <a:buChar char="•"/>
            </a:pPr>
            <a:r>
              <a:rPr lang="zh-CN" altLang="en-US" sz="1600" dirty="0">
                <a:solidFill>
                  <a:schemeClr val="tx1">
                    <a:lumMod val="50000"/>
                    <a:lumOff val="50000"/>
                  </a:schemeClr>
                </a:solidFill>
                <a:latin typeface="微软雅黑" pitchFamily="34" charset="-122"/>
                <a:ea typeface="微软雅黑" pitchFamily="34" charset="-122"/>
                <a:cs typeface="Times New Roman" pitchFamily="18" charset="0"/>
              </a:rPr>
              <a:t>产品或服务的形态、功能、与竞品相比优势、创新点、生产过程（合作方）等的图片、图表、合作研发、生产的相关协议合同、知识产权获授权证明、视频等的详细介绍</a:t>
            </a:r>
            <a:endParaRPr lang="en-US" altLang="zh-CN" sz="1600" dirty="0">
              <a:solidFill>
                <a:schemeClr val="tx1">
                  <a:lumMod val="50000"/>
                  <a:lumOff val="50000"/>
                </a:schemeClr>
              </a:solidFill>
              <a:latin typeface="微软雅黑" pitchFamily="34" charset="-122"/>
              <a:ea typeface="微软雅黑" pitchFamily="34" charset="-122"/>
              <a:cs typeface="Times New Roman" pitchFamily="18" charset="0"/>
            </a:endParaRPr>
          </a:p>
          <a:p>
            <a:pPr marL="457200" indent="-457200" fontAlgn="base">
              <a:lnSpc>
                <a:spcPct val="150000"/>
              </a:lnSpc>
              <a:spcBef>
                <a:spcPct val="0"/>
              </a:spcBef>
              <a:spcAft>
                <a:spcPct val="0"/>
              </a:spcAft>
              <a:buFont typeface="Arial" pitchFamily="34" charset="0"/>
              <a:buChar char="•"/>
            </a:pPr>
            <a:r>
              <a:rPr lang="zh-CN" altLang="en-US" sz="1600" dirty="0">
                <a:solidFill>
                  <a:schemeClr val="tx1">
                    <a:lumMod val="50000"/>
                    <a:lumOff val="50000"/>
                  </a:schemeClr>
                </a:solidFill>
                <a:latin typeface="微软雅黑" pitchFamily="34" charset="-122"/>
                <a:ea typeface="微软雅黑" pitchFamily="34" charset="-122"/>
                <a:cs typeface="Times New Roman" pitchFamily="18" charset="0"/>
              </a:rPr>
              <a:t>商业模式市场实践与验证相关证明，如顾客使用照片、活动举行场面、销售渠道合作与订购合同、财务流水和报告、产生社会影响的照片、视频、投融资证明等</a:t>
            </a:r>
            <a:endParaRPr kumimoji="0" lang="zh-CN" altLang="en-US" sz="2000" b="0" i="0" u="none" strike="noStrike" cap="none" normalizeH="0" baseline="0" dirty="0">
              <a:ln>
                <a:noFill/>
              </a:ln>
              <a:solidFill>
                <a:schemeClr val="tx1"/>
              </a:solidFill>
              <a:effectLst/>
              <a:latin typeface="微软雅黑" pitchFamily="34" charset="-122"/>
              <a:ea typeface="微软雅黑" pitchFamily="34" charset="-122"/>
              <a:cs typeface="宋体" pitchFamily="2"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1517" y="1000108"/>
            <a:ext cx="8226763" cy="252000"/>
          </a:xfrm>
          <a:prstGeom prst="rect">
            <a:avLst/>
          </a:prstGeom>
        </p:spPr>
      </p:pic>
      <p:sp>
        <p:nvSpPr>
          <p:cNvPr id="5" name="TextBox 4"/>
          <p:cNvSpPr txBox="1"/>
          <p:nvPr/>
        </p:nvSpPr>
        <p:spPr>
          <a:xfrm>
            <a:off x="285720" y="285728"/>
            <a:ext cx="7858180" cy="1323439"/>
          </a:xfrm>
          <a:prstGeom prst="rect">
            <a:avLst/>
          </a:prstGeom>
          <a:noFill/>
        </p:spPr>
        <p:txBody>
          <a:bodyPr wrap="square" rtlCol="0">
            <a:spAutoFit/>
          </a:bodyPr>
          <a:lstStyle/>
          <a:p>
            <a:r>
              <a:rPr lang="zh-CN" altLang="en-US" sz="4000" b="1" dirty="0">
                <a:solidFill>
                  <a:srgbClr val="0070C0"/>
                </a:solidFill>
                <a:latin typeface="Times New Roman" pitchFamily="18" charset="0"/>
                <a:cs typeface="Times New Roman" pitchFamily="18" charset="0"/>
              </a:rPr>
              <a:t>二、商业计划书详尽附录  </a:t>
            </a:r>
          </a:p>
          <a:p>
            <a:endParaRPr lang="zh-CN" altLang="en-US" sz="40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285728"/>
            <a:ext cx="7858180" cy="707886"/>
          </a:xfrm>
          <a:prstGeom prst="rect">
            <a:avLst/>
          </a:prstGeom>
          <a:noFill/>
        </p:spPr>
        <p:txBody>
          <a:bodyPr wrap="square" rtlCol="0">
            <a:spAutoFit/>
          </a:bodyPr>
          <a:lstStyle/>
          <a:p>
            <a:r>
              <a:rPr lang="zh-CN" altLang="en-US" sz="4000" b="1" dirty="0">
                <a:solidFill>
                  <a:srgbClr val="0070C0"/>
                </a:solidFill>
                <a:latin typeface="Times New Roman" pitchFamily="18" charset="0"/>
                <a:cs typeface="Times New Roman" pitchFamily="18" charset="0"/>
              </a:rPr>
              <a:t>重要的建议</a:t>
            </a:r>
          </a:p>
        </p:txBody>
      </p:sp>
      <p:sp>
        <p:nvSpPr>
          <p:cNvPr id="6" name="Rectangle 1"/>
          <p:cNvSpPr>
            <a:spLocks noChangeArrowheads="1"/>
          </p:cNvSpPr>
          <p:nvPr/>
        </p:nvSpPr>
        <p:spPr bwMode="auto">
          <a:xfrm>
            <a:off x="214314" y="1461135"/>
            <a:ext cx="8572528"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fontAlgn="base">
              <a:lnSpc>
                <a:spcPct val="150000"/>
              </a:lnSpc>
              <a:spcBef>
                <a:spcPts val="600"/>
              </a:spcBef>
              <a:spcAft>
                <a:spcPct val="0"/>
              </a:spcAft>
              <a:buFont typeface="+mj-lt"/>
              <a:buAutoNum type="arabicPeriod"/>
            </a:pPr>
            <a:r>
              <a:rPr lang="zh-CN" altLang="en-US" sz="1600" dirty="0">
                <a:solidFill>
                  <a:schemeClr val="tx1">
                    <a:lumMod val="50000"/>
                    <a:lumOff val="50000"/>
                  </a:schemeClr>
                </a:solidFill>
                <a:latin typeface="微软雅黑" pitchFamily="34" charset="-122"/>
                <a:ea typeface="微软雅黑" pitchFamily="34" charset="-122"/>
                <a:cs typeface="宋体" pitchFamily="2" charset="-122"/>
              </a:rPr>
              <a:t>最大限度的争取专家建议往往可更多次的修改迭代进化，往年经验表明，获奖机会更大，建议尽早接触企业家、投资人、咨询专家等，征求意见建议；建议积极报名参加教务处组织的孵化活动，争取早期被辅导、诊断的机会；</a:t>
            </a:r>
            <a:endParaRPr lang="en-US" altLang="zh-CN" sz="1600" dirty="0">
              <a:solidFill>
                <a:schemeClr val="tx1">
                  <a:lumMod val="50000"/>
                  <a:lumOff val="50000"/>
                </a:schemeClr>
              </a:solidFill>
              <a:latin typeface="微软雅黑" pitchFamily="34" charset="-122"/>
              <a:ea typeface="微软雅黑" pitchFamily="34" charset="-122"/>
              <a:cs typeface="宋体" pitchFamily="2" charset="-122"/>
            </a:endParaRPr>
          </a:p>
          <a:p>
            <a:pPr marL="457200" indent="-457200" fontAlgn="base">
              <a:lnSpc>
                <a:spcPct val="150000"/>
              </a:lnSpc>
              <a:spcBef>
                <a:spcPts val="600"/>
              </a:spcBef>
              <a:spcAft>
                <a:spcPct val="0"/>
              </a:spcAft>
              <a:buFont typeface="+mj-lt"/>
              <a:buAutoNum type="arabicPeriod"/>
            </a:pPr>
            <a:r>
              <a:rPr kumimoji="0" lang="zh-CN" altLang="en-US" sz="1600" b="0" i="0" u="none" strike="noStrike" cap="none" normalizeH="0" baseline="0" dirty="0">
                <a:ln>
                  <a:noFill/>
                </a:ln>
                <a:solidFill>
                  <a:schemeClr val="tx1">
                    <a:lumMod val="50000"/>
                    <a:lumOff val="50000"/>
                  </a:schemeClr>
                </a:solidFill>
                <a:effectLst/>
                <a:latin typeface="微软雅黑" pitchFamily="34" charset="-122"/>
                <a:ea typeface="微软雅黑" pitchFamily="34" charset="-122"/>
                <a:cs typeface="宋体" pitchFamily="2" charset="-122"/>
              </a:rPr>
              <a:t>为便于微信传播、手机查看，建议整个</a:t>
            </a:r>
            <a:r>
              <a:rPr kumimoji="0" lang="en-US" altLang="zh-CN" sz="1600" b="1" i="0" u="none" strike="noStrike" cap="none" normalizeH="0" baseline="0" dirty="0" err="1">
                <a:ln>
                  <a:noFill/>
                </a:ln>
                <a:latin typeface="微软雅黑" pitchFamily="34" charset="-122"/>
                <a:ea typeface="微软雅黑" pitchFamily="34" charset="-122"/>
                <a:cs typeface="宋体" pitchFamily="2" charset="-122"/>
              </a:rPr>
              <a:t>ppt</a:t>
            </a:r>
            <a:r>
              <a:rPr kumimoji="0" lang="zh-CN" altLang="en-US" sz="1600" b="1" i="0" u="none" strike="noStrike" cap="none" normalizeH="0" baseline="0" dirty="0">
                <a:ln>
                  <a:noFill/>
                </a:ln>
                <a:latin typeface="微软雅黑" pitchFamily="34" charset="-122"/>
                <a:ea typeface="微软雅黑" pitchFamily="34" charset="-122"/>
                <a:cs typeface="宋体" pitchFamily="2" charset="-122"/>
              </a:rPr>
              <a:t>存为</a:t>
            </a:r>
            <a:r>
              <a:rPr kumimoji="0" lang="en-US" altLang="zh-CN" sz="1600" b="1" i="0" u="none" strike="noStrike" cap="none" normalizeH="0" baseline="0" dirty="0" err="1">
                <a:ln>
                  <a:noFill/>
                </a:ln>
                <a:latin typeface="微软雅黑" pitchFamily="34" charset="-122"/>
                <a:ea typeface="微软雅黑" pitchFamily="34" charset="-122"/>
                <a:cs typeface="宋体" pitchFamily="2" charset="-122"/>
              </a:rPr>
              <a:t>pdf</a:t>
            </a:r>
            <a:r>
              <a:rPr kumimoji="0" lang="zh-CN" altLang="en-US" sz="1600" b="1" i="0" u="none" strike="noStrike" cap="none" normalizeH="0" baseline="0" dirty="0">
                <a:ln>
                  <a:noFill/>
                </a:ln>
                <a:latin typeface="微软雅黑" pitchFamily="34" charset="-122"/>
                <a:ea typeface="微软雅黑" pitchFamily="34" charset="-122"/>
                <a:cs typeface="宋体" pitchFamily="2" charset="-122"/>
              </a:rPr>
              <a:t>版本，不超过 </a:t>
            </a:r>
            <a:r>
              <a:rPr kumimoji="0" lang="en-US" altLang="zh-CN" sz="1600" b="1" i="0" u="none" strike="noStrike" cap="none" normalizeH="0" baseline="0" dirty="0">
                <a:ln>
                  <a:noFill/>
                </a:ln>
                <a:latin typeface="微软雅黑" pitchFamily="34" charset="-122"/>
                <a:ea typeface="微软雅黑" pitchFamily="34" charset="-122"/>
                <a:cs typeface="宋体" pitchFamily="2" charset="-122"/>
              </a:rPr>
              <a:t>5 M</a:t>
            </a:r>
            <a:r>
              <a:rPr lang="zh-CN" altLang="en-US" sz="1600" dirty="0">
                <a:solidFill>
                  <a:schemeClr val="tx1">
                    <a:lumMod val="50000"/>
                    <a:lumOff val="50000"/>
                  </a:schemeClr>
                </a:solidFill>
                <a:latin typeface="微软雅黑" pitchFamily="34" charset="-122"/>
                <a:ea typeface="微软雅黑" pitchFamily="34" charset="-122"/>
                <a:cs typeface="宋体" pitchFamily="2" charset="-122"/>
              </a:rPr>
              <a:t>，传播阶段请注意保护知识产权；</a:t>
            </a:r>
            <a:endParaRPr lang="en-US" altLang="zh-CN" sz="1600" dirty="0">
              <a:solidFill>
                <a:schemeClr val="tx1">
                  <a:lumMod val="50000"/>
                  <a:lumOff val="50000"/>
                </a:schemeClr>
              </a:solidFill>
              <a:latin typeface="微软雅黑" pitchFamily="34" charset="-122"/>
              <a:ea typeface="微软雅黑" pitchFamily="34" charset="-122"/>
              <a:cs typeface="宋体" pitchFamily="2" charset="-122"/>
            </a:endParaRPr>
          </a:p>
          <a:p>
            <a:pPr marL="457200" indent="-457200" fontAlgn="base">
              <a:lnSpc>
                <a:spcPct val="150000"/>
              </a:lnSpc>
              <a:spcBef>
                <a:spcPts val="600"/>
              </a:spcBef>
              <a:spcAft>
                <a:spcPct val="0"/>
              </a:spcAft>
              <a:buFont typeface="+mj-lt"/>
              <a:buAutoNum type="arabicPeriod"/>
            </a:pPr>
            <a:r>
              <a:rPr lang="zh-CN" altLang="en-US" sz="1600" dirty="0" smtClean="0">
                <a:solidFill>
                  <a:schemeClr val="tx1">
                    <a:lumMod val="50000"/>
                    <a:lumOff val="50000"/>
                  </a:schemeClr>
                </a:solidFill>
                <a:latin typeface="微软雅黑" pitchFamily="34" charset="-122"/>
                <a:ea typeface="微软雅黑" pitchFamily="34" charset="-122"/>
                <a:cs typeface="宋体" pitchFamily="2" charset="-122"/>
              </a:rPr>
              <a:t>四川大学第五届“互联网</a:t>
            </a:r>
            <a:r>
              <a:rPr lang="en-US" altLang="zh-CN" sz="1600" dirty="0" smtClean="0">
                <a:solidFill>
                  <a:schemeClr val="tx1">
                    <a:lumMod val="50000"/>
                    <a:lumOff val="50000"/>
                  </a:schemeClr>
                </a:solidFill>
                <a:latin typeface="微软雅黑" pitchFamily="34" charset="-122"/>
                <a:ea typeface="微软雅黑" pitchFamily="34" charset="-122"/>
                <a:cs typeface="宋体" pitchFamily="2" charset="-122"/>
              </a:rPr>
              <a:t>+”</a:t>
            </a:r>
            <a:r>
              <a:rPr lang="zh-CN" altLang="en-US" sz="1600" dirty="0" smtClean="0">
                <a:solidFill>
                  <a:schemeClr val="tx1">
                    <a:lumMod val="50000"/>
                    <a:lumOff val="50000"/>
                  </a:schemeClr>
                </a:solidFill>
                <a:latin typeface="微软雅黑" pitchFamily="34" charset="-122"/>
                <a:ea typeface="微软雅黑" pitchFamily="34" charset="-122"/>
                <a:cs typeface="宋体" pitchFamily="2" charset="-122"/>
              </a:rPr>
              <a:t>大学生创新创业大赛信息发布渠道：“四川大学创新创业”微信公众号； 大赛交流官方</a:t>
            </a:r>
            <a:r>
              <a:rPr lang="en-US" altLang="zh-CN" sz="1600" dirty="0">
                <a:solidFill>
                  <a:schemeClr val="tx1">
                    <a:lumMod val="50000"/>
                    <a:lumOff val="50000"/>
                  </a:schemeClr>
                </a:solidFill>
                <a:latin typeface="微软雅黑" pitchFamily="34" charset="-122"/>
                <a:ea typeface="微软雅黑" pitchFamily="34" charset="-122"/>
                <a:cs typeface="宋体" pitchFamily="2" charset="-122"/>
              </a:rPr>
              <a:t>QQ</a:t>
            </a:r>
            <a:r>
              <a:rPr lang="zh-CN" altLang="en-US" sz="1600" dirty="0">
                <a:solidFill>
                  <a:schemeClr val="tx1">
                    <a:lumMod val="50000"/>
                    <a:lumOff val="50000"/>
                  </a:schemeClr>
                </a:solidFill>
                <a:latin typeface="微软雅黑" pitchFamily="34" charset="-122"/>
                <a:ea typeface="微软雅黑" pitchFamily="34" charset="-122"/>
                <a:cs typeface="宋体" pitchFamily="2" charset="-122"/>
              </a:rPr>
              <a:t>群号：</a:t>
            </a:r>
            <a:r>
              <a:rPr lang="en-US" altLang="zh-CN" sz="1600" dirty="0">
                <a:solidFill>
                  <a:schemeClr val="tx1">
                    <a:lumMod val="50000"/>
                    <a:lumOff val="50000"/>
                  </a:schemeClr>
                </a:solidFill>
                <a:latin typeface="微软雅黑" pitchFamily="34" charset="-122"/>
                <a:ea typeface="微软雅黑" pitchFamily="34" charset="-122"/>
                <a:cs typeface="宋体" pitchFamily="2" charset="-122"/>
              </a:rPr>
              <a:t>905172271</a:t>
            </a:r>
            <a:r>
              <a:rPr lang="zh-CN" altLang="en-US" sz="1600" dirty="0">
                <a:solidFill>
                  <a:schemeClr val="tx1">
                    <a:lumMod val="50000"/>
                    <a:lumOff val="50000"/>
                  </a:schemeClr>
                </a:solidFill>
                <a:latin typeface="微软雅黑" pitchFamily="34" charset="-122"/>
                <a:ea typeface="微软雅黑" pitchFamily="34" charset="-122"/>
                <a:cs typeface="宋体" pitchFamily="2" charset="-122"/>
              </a:rPr>
              <a:t>（学生群），</a:t>
            </a:r>
            <a:r>
              <a:rPr lang="en-US" altLang="zh-CN" sz="1600" dirty="0">
                <a:solidFill>
                  <a:schemeClr val="tx1">
                    <a:lumMod val="50000"/>
                    <a:lumOff val="50000"/>
                  </a:schemeClr>
                </a:solidFill>
                <a:latin typeface="微软雅黑" pitchFamily="34" charset="-122"/>
                <a:ea typeface="微软雅黑" pitchFamily="34" charset="-122"/>
                <a:cs typeface="宋体" pitchFamily="2" charset="-122"/>
              </a:rPr>
              <a:t>228558107</a:t>
            </a:r>
            <a:r>
              <a:rPr lang="zh-CN" altLang="en-US" sz="1600" dirty="0">
                <a:solidFill>
                  <a:schemeClr val="tx1">
                    <a:lumMod val="50000"/>
                    <a:lumOff val="50000"/>
                  </a:schemeClr>
                </a:solidFill>
                <a:latin typeface="微软雅黑" pitchFamily="34" charset="-122"/>
                <a:ea typeface="微软雅黑" pitchFamily="34" charset="-122"/>
                <a:cs typeface="宋体" pitchFamily="2" charset="-122"/>
              </a:rPr>
              <a:t>（教师群）</a:t>
            </a:r>
            <a:endParaRPr lang="en-US" altLang="zh-CN" sz="1600" dirty="0">
              <a:solidFill>
                <a:schemeClr val="tx1">
                  <a:lumMod val="50000"/>
                  <a:lumOff val="50000"/>
                </a:schemeClr>
              </a:solidFill>
              <a:latin typeface="微软雅黑" pitchFamily="34" charset="-122"/>
              <a:ea typeface="微软雅黑" pitchFamily="34" charset="-122"/>
              <a:cs typeface="宋体" pitchFamily="2" charset="-122"/>
            </a:endParaRPr>
          </a:p>
          <a:p>
            <a:pPr marL="457200" indent="-457200" fontAlgn="base">
              <a:lnSpc>
                <a:spcPct val="150000"/>
              </a:lnSpc>
              <a:spcBef>
                <a:spcPts val="600"/>
              </a:spcBef>
              <a:spcAft>
                <a:spcPct val="0"/>
              </a:spcAft>
              <a:buFont typeface="+mj-lt"/>
              <a:buAutoNum type="arabicPeriod"/>
            </a:pPr>
            <a:endParaRPr kumimoji="0" lang="en-US" altLang="zh-CN" sz="1600" b="0" i="0" u="none" strike="noStrike" cap="none" normalizeH="0" baseline="0" dirty="0">
              <a:ln>
                <a:noFill/>
              </a:ln>
              <a:solidFill>
                <a:schemeClr val="tx1">
                  <a:lumMod val="50000"/>
                  <a:lumOff val="50000"/>
                </a:schemeClr>
              </a:solidFill>
              <a:effectLst/>
              <a:latin typeface="微软雅黑" pitchFamily="34" charset="-122"/>
              <a:ea typeface="微软雅黑" pitchFamily="34" charset="-122"/>
              <a:cs typeface="宋体" pitchFamily="2" charset="-122"/>
            </a:endParaRPr>
          </a:p>
          <a:p>
            <a:pPr marL="457200" indent="-457200" fontAlgn="base">
              <a:lnSpc>
                <a:spcPct val="150000"/>
              </a:lnSpc>
              <a:spcBef>
                <a:spcPts val="600"/>
              </a:spcBef>
              <a:spcAft>
                <a:spcPct val="0"/>
              </a:spcAft>
              <a:buFont typeface="+mj-lt"/>
              <a:buAutoNum type="arabicPeriod"/>
            </a:pPr>
            <a:endParaRPr kumimoji="0" lang="zh-CN" altLang="en-US" sz="1600" b="0" i="0" u="none" strike="noStrike" cap="none" normalizeH="0" baseline="0" dirty="0">
              <a:ln>
                <a:noFill/>
              </a:ln>
              <a:solidFill>
                <a:schemeClr val="tx1"/>
              </a:solidFill>
              <a:effectLst/>
              <a:latin typeface="微软雅黑" pitchFamily="34" charset="-122"/>
              <a:ea typeface="微软雅黑" pitchFamily="34" charset="-122"/>
              <a:cs typeface="宋体" pitchFamily="2" charset="-122"/>
            </a:endParaRPr>
          </a:p>
        </p:txBody>
      </p:sp>
      <p:pic>
        <p:nvPicPr>
          <p:cNvPr id="3" name="图片 2">
            <a:extLst>
              <a:ext uri="{FF2B5EF4-FFF2-40B4-BE49-F238E27FC236}">
                <a16:creationId xmlns:a16="http://schemas.microsoft.com/office/drawing/2014/main" xmlns="" id="{3187B798-1DFC-4952-86F2-B489C6805C0D}"/>
              </a:ext>
            </a:extLst>
          </p:cNvPr>
          <p:cNvPicPr>
            <a:picLocks noChangeAspect="1"/>
          </p:cNvPicPr>
          <p:nvPr/>
        </p:nvPicPr>
        <p:blipFill rotWithShape="1">
          <a:blip r:embed="rId2">
            <a:extLst>
              <a:ext uri="{28A0092B-C50C-407E-A947-70E740481C1C}">
                <a14:useLocalDpi xmlns:a14="http://schemas.microsoft.com/office/drawing/2010/main" xmlns="" val="0"/>
              </a:ext>
            </a:extLst>
          </a:blip>
          <a:srcRect b="10078"/>
          <a:stretch/>
        </p:blipFill>
        <p:spPr>
          <a:xfrm>
            <a:off x="1316337" y="4365425"/>
            <a:ext cx="1483200" cy="2031611"/>
          </a:xfrm>
          <a:prstGeom prst="rect">
            <a:avLst/>
          </a:prstGeom>
        </p:spPr>
      </p:pic>
      <p:pic>
        <p:nvPicPr>
          <p:cNvPr id="7" name="图片 6">
            <a:extLst>
              <a:ext uri="{FF2B5EF4-FFF2-40B4-BE49-F238E27FC236}">
                <a16:creationId xmlns:a16="http://schemas.microsoft.com/office/drawing/2014/main" xmlns="" id="{CF078642-1D50-4A85-9BE7-9690956CC4F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41657" y="4468301"/>
            <a:ext cx="1483200" cy="2032533"/>
          </a:xfrm>
          <a:prstGeom prst="rect">
            <a:avLst/>
          </a:prstGeom>
        </p:spPr>
      </p:pic>
      <p:pic>
        <p:nvPicPr>
          <p:cNvPr id="9" name="图片 8">
            <a:extLst>
              <a:ext uri="{FF2B5EF4-FFF2-40B4-BE49-F238E27FC236}">
                <a16:creationId xmlns:a16="http://schemas.microsoft.com/office/drawing/2014/main" xmlns="" id="{6008856B-993C-46B5-ADFE-1DEF03A71620}"/>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30400" y="4365426"/>
            <a:ext cx="1483200" cy="2031611"/>
          </a:xfrm>
          <a:prstGeom prst="rect">
            <a:avLst/>
          </a:prstGeom>
        </p:spPr>
      </p:pic>
      <p:sp>
        <p:nvSpPr>
          <p:cNvPr id="11" name="TextBox 10"/>
          <p:cNvSpPr txBox="1"/>
          <p:nvPr/>
        </p:nvSpPr>
        <p:spPr>
          <a:xfrm>
            <a:off x="1071538" y="6407371"/>
            <a:ext cx="2428892" cy="338554"/>
          </a:xfrm>
          <a:prstGeom prst="rect">
            <a:avLst/>
          </a:prstGeom>
          <a:noFill/>
        </p:spPr>
        <p:txBody>
          <a:bodyPr wrap="square" rtlCol="0">
            <a:spAutoFit/>
          </a:bodyPr>
          <a:lstStyle/>
          <a:p>
            <a:r>
              <a:rPr lang="zh-CN" altLang="en-US" sz="1600" dirty="0" smtClean="0">
                <a:solidFill>
                  <a:schemeClr val="tx1">
                    <a:lumMod val="50000"/>
                    <a:lumOff val="50000"/>
                  </a:schemeClr>
                </a:solidFill>
                <a:latin typeface="微软雅黑" pitchFamily="34" charset="-122"/>
                <a:ea typeface="微软雅黑" pitchFamily="34" charset="-122"/>
                <a:cs typeface="宋体" pitchFamily="2" charset="-122"/>
              </a:rPr>
              <a:t>大赛信息发布公众号</a:t>
            </a:r>
            <a:endParaRPr lang="zh-CN" altLang="en-US" sz="1600" dirty="0">
              <a:solidFill>
                <a:schemeClr val="tx1">
                  <a:lumMod val="50000"/>
                  <a:lumOff val="50000"/>
                </a:schemeClr>
              </a:solidFill>
              <a:latin typeface="微软雅黑" pitchFamily="34" charset="-122"/>
              <a:ea typeface="微软雅黑" pitchFamily="34" charset="-122"/>
              <a:cs typeface="宋体" pitchFamily="2" charset="-122"/>
            </a:endParaRPr>
          </a:p>
        </p:txBody>
      </p:sp>
      <p:sp>
        <p:nvSpPr>
          <p:cNvPr id="12" name="TextBox 11"/>
          <p:cNvSpPr txBox="1"/>
          <p:nvPr/>
        </p:nvSpPr>
        <p:spPr>
          <a:xfrm>
            <a:off x="3571868" y="6448032"/>
            <a:ext cx="2214578" cy="338554"/>
          </a:xfrm>
          <a:prstGeom prst="rect">
            <a:avLst/>
          </a:prstGeom>
          <a:noFill/>
        </p:spPr>
        <p:txBody>
          <a:bodyPr wrap="square" rtlCol="0">
            <a:spAutoFit/>
          </a:bodyPr>
          <a:lstStyle/>
          <a:p>
            <a:r>
              <a:rPr lang="zh-CN" altLang="en-US" sz="1600" dirty="0" smtClean="0">
                <a:solidFill>
                  <a:schemeClr val="tx1">
                    <a:lumMod val="50000"/>
                    <a:lumOff val="50000"/>
                  </a:schemeClr>
                </a:solidFill>
                <a:latin typeface="微软雅黑" pitchFamily="34" charset="-122"/>
                <a:ea typeface="微软雅黑" pitchFamily="34" charset="-122"/>
                <a:cs typeface="宋体" pitchFamily="2" charset="-122"/>
              </a:rPr>
              <a:t>参赛学生</a:t>
            </a:r>
            <a:r>
              <a:rPr lang="zh-CN" altLang="en-US" sz="1600" dirty="0" smtClean="0">
                <a:solidFill>
                  <a:schemeClr val="tx1">
                    <a:lumMod val="50000"/>
                    <a:lumOff val="50000"/>
                  </a:schemeClr>
                </a:solidFill>
                <a:latin typeface="微软雅黑" pitchFamily="34" charset="-122"/>
                <a:ea typeface="微软雅黑" pitchFamily="34" charset="-122"/>
                <a:cs typeface="宋体" pitchFamily="2" charset="-122"/>
              </a:rPr>
              <a:t>交流</a:t>
            </a:r>
            <a:r>
              <a:rPr lang="en-US" altLang="zh-CN" sz="1600" dirty="0" smtClean="0">
                <a:solidFill>
                  <a:schemeClr val="tx1">
                    <a:lumMod val="50000"/>
                    <a:lumOff val="50000"/>
                  </a:schemeClr>
                </a:solidFill>
                <a:latin typeface="微软雅黑" pitchFamily="34" charset="-122"/>
                <a:ea typeface="微软雅黑" pitchFamily="34" charset="-122"/>
                <a:cs typeface="宋体" pitchFamily="2" charset="-122"/>
              </a:rPr>
              <a:t>QQ</a:t>
            </a:r>
            <a:r>
              <a:rPr lang="zh-CN" altLang="en-US" sz="1600" dirty="0" smtClean="0">
                <a:solidFill>
                  <a:schemeClr val="tx1">
                    <a:lumMod val="50000"/>
                    <a:lumOff val="50000"/>
                  </a:schemeClr>
                </a:solidFill>
                <a:latin typeface="微软雅黑" pitchFamily="34" charset="-122"/>
                <a:ea typeface="微软雅黑" pitchFamily="34" charset="-122"/>
                <a:cs typeface="宋体" pitchFamily="2" charset="-122"/>
              </a:rPr>
              <a:t>群 </a:t>
            </a:r>
            <a:endParaRPr lang="zh-CN" altLang="en-US" sz="1600" dirty="0">
              <a:solidFill>
                <a:schemeClr val="tx1">
                  <a:lumMod val="50000"/>
                  <a:lumOff val="50000"/>
                </a:schemeClr>
              </a:solidFill>
              <a:latin typeface="微软雅黑" pitchFamily="34" charset="-122"/>
              <a:ea typeface="微软雅黑" pitchFamily="34" charset="-122"/>
              <a:cs typeface="宋体" pitchFamily="2" charset="-122"/>
            </a:endParaRPr>
          </a:p>
        </p:txBody>
      </p:sp>
      <p:sp>
        <p:nvSpPr>
          <p:cNvPr id="13" name="TextBox 12"/>
          <p:cNvSpPr txBox="1"/>
          <p:nvPr/>
        </p:nvSpPr>
        <p:spPr>
          <a:xfrm>
            <a:off x="6072198" y="6500834"/>
            <a:ext cx="2357454" cy="338554"/>
          </a:xfrm>
          <a:prstGeom prst="rect">
            <a:avLst/>
          </a:prstGeom>
          <a:noFill/>
        </p:spPr>
        <p:txBody>
          <a:bodyPr wrap="square" rtlCol="0">
            <a:spAutoFit/>
          </a:bodyPr>
          <a:lstStyle/>
          <a:p>
            <a:r>
              <a:rPr lang="zh-CN" altLang="en-US" sz="1600" dirty="0" smtClean="0">
                <a:solidFill>
                  <a:schemeClr val="tx1">
                    <a:lumMod val="50000"/>
                    <a:lumOff val="50000"/>
                  </a:schemeClr>
                </a:solidFill>
                <a:latin typeface="微软雅黑" pitchFamily="34" charset="-122"/>
                <a:ea typeface="微软雅黑" pitchFamily="34" charset="-122"/>
                <a:cs typeface="宋体" pitchFamily="2" charset="-122"/>
              </a:rPr>
              <a:t>指导</a:t>
            </a:r>
            <a:r>
              <a:rPr lang="zh-CN" altLang="en-US" sz="1600" dirty="0" smtClean="0">
                <a:solidFill>
                  <a:schemeClr val="tx1">
                    <a:lumMod val="50000"/>
                    <a:lumOff val="50000"/>
                  </a:schemeClr>
                </a:solidFill>
                <a:latin typeface="微软雅黑" pitchFamily="34" charset="-122"/>
                <a:ea typeface="微软雅黑" pitchFamily="34" charset="-122"/>
                <a:cs typeface="宋体" pitchFamily="2" charset="-122"/>
              </a:rPr>
              <a:t>教师</a:t>
            </a:r>
            <a:r>
              <a:rPr lang="zh-CN" altLang="en-US" sz="1600" dirty="0" smtClean="0">
                <a:solidFill>
                  <a:schemeClr val="tx1">
                    <a:lumMod val="50000"/>
                    <a:lumOff val="50000"/>
                  </a:schemeClr>
                </a:solidFill>
                <a:latin typeface="微软雅黑" pitchFamily="34" charset="-122"/>
                <a:ea typeface="微软雅黑" pitchFamily="34" charset="-122"/>
                <a:cs typeface="宋体" pitchFamily="2" charset="-122"/>
              </a:rPr>
              <a:t>交流</a:t>
            </a:r>
            <a:r>
              <a:rPr lang="en-US" altLang="zh-CN" sz="1600" dirty="0" smtClean="0">
                <a:solidFill>
                  <a:schemeClr val="tx1">
                    <a:lumMod val="50000"/>
                    <a:lumOff val="50000"/>
                  </a:schemeClr>
                </a:solidFill>
                <a:latin typeface="微软雅黑" pitchFamily="34" charset="-122"/>
                <a:ea typeface="微软雅黑" pitchFamily="34" charset="-122"/>
                <a:cs typeface="宋体" pitchFamily="2" charset="-122"/>
              </a:rPr>
              <a:t>QQ</a:t>
            </a:r>
            <a:r>
              <a:rPr lang="zh-CN" altLang="en-US" sz="1600" dirty="0" smtClean="0">
                <a:solidFill>
                  <a:schemeClr val="tx1">
                    <a:lumMod val="50000"/>
                    <a:lumOff val="50000"/>
                  </a:schemeClr>
                </a:solidFill>
                <a:latin typeface="微软雅黑" pitchFamily="34" charset="-122"/>
                <a:ea typeface="微软雅黑" pitchFamily="34" charset="-122"/>
                <a:cs typeface="宋体" pitchFamily="2" charset="-122"/>
              </a:rPr>
              <a:t>群</a:t>
            </a:r>
            <a:endParaRPr lang="zh-CN" altLang="en-US" sz="1600" dirty="0">
              <a:solidFill>
                <a:schemeClr val="tx1">
                  <a:lumMod val="50000"/>
                  <a:lumOff val="50000"/>
                </a:schemeClr>
              </a:solidFill>
              <a:latin typeface="微软雅黑" pitchFamily="34" charset="-122"/>
              <a:ea typeface="微软雅黑" pitchFamily="34" charset="-122"/>
              <a:cs typeface="宋体"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285728"/>
            <a:ext cx="7858180" cy="1323439"/>
          </a:xfrm>
          <a:prstGeom prst="rect">
            <a:avLst/>
          </a:prstGeom>
          <a:noFill/>
        </p:spPr>
        <p:txBody>
          <a:bodyPr wrap="square" rtlCol="0">
            <a:spAutoFit/>
          </a:bodyPr>
          <a:lstStyle/>
          <a:p>
            <a:r>
              <a:rPr lang="zh-CN" altLang="en-US" sz="4000" b="1" dirty="0">
                <a:solidFill>
                  <a:srgbClr val="0070C0"/>
                </a:solidFill>
                <a:latin typeface="Times New Roman" pitchFamily="18" charset="0"/>
                <a:cs typeface="Times New Roman" pitchFamily="18" charset="0"/>
              </a:rPr>
              <a:t>一、商业计划书简洁版（</a:t>
            </a:r>
            <a:r>
              <a:rPr lang="en-US" altLang="zh-CN" sz="4000" b="1" dirty="0">
                <a:solidFill>
                  <a:srgbClr val="0070C0"/>
                </a:solidFill>
                <a:latin typeface="Times New Roman" pitchFamily="18" charset="0"/>
                <a:cs typeface="Times New Roman" pitchFamily="18" charset="0"/>
              </a:rPr>
              <a:t>PPT</a:t>
            </a:r>
            <a:r>
              <a:rPr lang="zh-CN" altLang="en-US" sz="4000" b="1" dirty="0">
                <a:solidFill>
                  <a:srgbClr val="0070C0"/>
                </a:solidFill>
                <a:latin typeface="Times New Roman" pitchFamily="18" charset="0"/>
                <a:cs typeface="Times New Roman" pitchFamily="18" charset="0"/>
              </a:rPr>
              <a:t>版）  </a:t>
            </a:r>
          </a:p>
          <a:p>
            <a:endParaRPr lang="zh-CN" altLang="en-US" sz="4000" b="1" dirty="0">
              <a:solidFill>
                <a:srgbClr val="0070C0"/>
              </a:solidFill>
              <a:latin typeface="Times New Roman" pitchFamily="18" charset="0"/>
              <a:cs typeface="Times New Roman" pitchFamily="18"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0079" y="1071546"/>
            <a:ext cx="8226763" cy="252000"/>
          </a:xfrm>
          <a:prstGeom prst="rect">
            <a:avLst/>
          </a:prstGeom>
        </p:spPr>
      </p:pic>
      <p:sp>
        <p:nvSpPr>
          <p:cNvPr id="5" name="TextBox 4"/>
          <p:cNvSpPr txBox="1"/>
          <p:nvPr/>
        </p:nvSpPr>
        <p:spPr>
          <a:xfrm>
            <a:off x="0" y="6286520"/>
            <a:ext cx="7572396" cy="276999"/>
          </a:xfrm>
          <a:prstGeom prst="rect">
            <a:avLst/>
          </a:prstGeom>
          <a:noFill/>
        </p:spPr>
        <p:txBody>
          <a:bodyPr wrap="square" rtlCol="0">
            <a:spAutoFit/>
          </a:bodyPr>
          <a:lstStyle/>
          <a:p>
            <a:r>
              <a:rPr lang="zh-CN" altLang="en-US" sz="1200" dirty="0">
                <a:latin typeface="微软雅黑" pitchFamily="34" charset="-122"/>
                <a:ea typeface="微软雅黑" pitchFamily="34" charset="-122"/>
              </a:rPr>
              <a:t>参考文献：蒋楠，参赛项目商业计划书</a:t>
            </a:r>
            <a:r>
              <a:rPr lang="en-US" altLang="zh-CN" sz="1200" dirty="0" err="1">
                <a:latin typeface="微软雅黑" pitchFamily="34" charset="-122"/>
                <a:ea typeface="微软雅黑" pitchFamily="34" charset="-122"/>
              </a:rPr>
              <a:t>ppt</a:t>
            </a:r>
            <a:r>
              <a:rPr lang="zh-CN" altLang="en-US" sz="1200" dirty="0">
                <a:latin typeface="微软雅黑" pitchFamily="34" charset="-122"/>
                <a:ea typeface="微软雅黑" pitchFamily="34" charset="-122"/>
              </a:rPr>
              <a:t>建议模板，</a:t>
            </a:r>
            <a:r>
              <a:rPr lang="en-US" altLang="zh-CN" sz="1200" dirty="0">
                <a:latin typeface="微软雅黑" pitchFamily="34" charset="-122"/>
                <a:ea typeface="微软雅黑" pitchFamily="34" charset="-122"/>
              </a:rPr>
              <a:t>2018.</a:t>
            </a:r>
            <a:endParaRPr lang="zh-CN" altLang="en-US" sz="1200" dirty="0">
              <a:latin typeface="微软雅黑" pitchFamily="34" charset="-122"/>
              <a:ea typeface="微软雅黑" pitchFamily="34" charset="-122"/>
            </a:endParaRPr>
          </a:p>
        </p:txBody>
      </p:sp>
      <p:sp>
        <p:nvSpPr>
          <p:cNvPr id="6" name="TextBox 5"/>
          <p:cNvSpPr txBox="1"/>
          <p:nvPr/>
        </p:nvSpPr>
        <p:spPr>
          <a:xfrm>
            <a:off x="214282" y="3071810"/>
            <a:ext cx="8572560" cy="707886"/>
          </a:xfrm>
          <a:prstGeom prst="rect">
            <a:avLst/>
          </a:prstGeom>
          <a:noFill/>
        </p:spPr>
        <p:txBody>
          <a:bodyPr wrap="square" rtlCol="0">
            <a:spAutoFit/>
          </a:bodyPr>
          <a:lstStyle/>
          <a:p>
            <a:pPr algn="ctr"/>
            <a:r>
              <a:rPr lang="zh-CN" altLang="en-US" sz="4000" b="1" dirty="0">
                <a:effectLst>
                  <a:outerShdw blurRad="38100" dist="38100" dir="2700000" algn="tl">
                    <a:srgbClr val="000000">
                      <a:alpha val="43137"/>
                    </a:srgbClr>
                  </a:outerShdw>
                </a:effectLst>
                <a:latin typeface="微软雅黑" pitchFamily="34" charset="-122"/>
                <a:ea typeface="微软雅黑" pitchFamily="34" charset="-122"/>
              </a:rPr>
              <a:t>参赛项目商业计划书参考模板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500174"/>
            <a:ext cx="9144000" cy="4456189"/>
          </a:xfrm>
          <a:prstGeom prst="rect">
            <a:avLst/>
          </a:prstGeom>
          <a:noFill/>
          <a:ln w="9525">
            <a:noFill/>
            <a:miter lim="800000"/>
            <a:headEnd/>
            <a:tailEnd/>
          </a:ln>
          <a:effectLst/>
        </p:spPr>
      </p:pic>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8596" y="1142984"/>
            <a:ext cx="8226763" cy="252000"/>
          </a:xfrm>
          <a:prstGeom prst="rect">
            <a:avLst/>
          </a:prstGeom>
        </p:spPr>
      </p:pic>
      <p:sp>
        <p:nvSpPr>
          <p:cNvPr id="7" name="TextBox 6"/>
          <p:cNvSpPr txBox="1"/>
          <p:nvPr/>
        </p:nvSpPr>
        <p:spPr>
          <a:xfrm>
            <a:off x="285720" y="285728"/>
            <a:ext cx="7858180" cy="1323439"/>
          </a:xfrm>
          <a:prstGeom prst="rect">
            <a:avLst/>
          </a:prstGeom>
          <a:noFill/>
        </p:spPr>
        <p:txBody>
          <a:bodyPr wrap="square" rtlCol="0">
            <a:spAutoFit/>
          </a:bodyPr>
          <a:lstStyle/>
          <a:p>
            <a:r>
              <a:rPr lang="zh-CN" altLang="en-US" sz="4000" b="1" dirty="0">
                <a:solidFill>
                  <a:srgbClr val="0070C0"/>
                </a:solidFill>
                <a:latin typeface="Times New Roman" pitchFamily="18" charset="0"/>
                <a:cs typeface="Times New Roman" pitchFamily="18" charset="0"/>
              </a:rPr>
              <a:t>一、商业计划书简洁版（</a:t>
            </a:r>
            <a:r>
              <a:rPr lang="en-US" altLang="zh-CN" sz="4000" b="1" dirty="0">
                <a:solidFill>
                  <a:srgbClr val="0070C0"/>
                </a:solidFill>
                <a:latin typeface="Times New Roman" pitchFamily="18" charset="0"/>
                <a:cs typeface="Times New Roman" pitchFamily="18" charset="0"/>
              </a:rPr>
              <a:t>PPT</a:t>
            </a:r>
            <a:r>
              <a:rPr lang="zh-CN" altLang="en-US" sz="4000" b="1" dirty="0">
                <a:solidFill>
                  <a:srgbClr val="0070C0"/>
                </a:solidFill>
                <a:latin typeface="Times New Roman" pitchFamily="18" charset="0"/>
                <a:cs typeface="Times New Roman" pitchFamily="18" charset="0"/>
              </a:rPr>
              <a:t>版）  </a:t>
            </a:r>
          </a:p>
          <a:p>
            <a:endParaRPr lang="zh-CN" altLang="en-US" sz="40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233507"/>
            <a:ext cx="9091613" cy="5053013"/>
          </a:xfrm>
          <a:prstGeom prst="rect">
            <a:avLst/>
          </a:prstGeom>
          <a:noFill/>
          <a:ln w="9525">
            <a:noFill/>
            <a:miter lim="800000"/>
            <a:headEnd/>
            <a:tailEnd/>
          </a:ln>
          <a:effectLst/>
        </p:spPr>
      </p:pic>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8596" y="1142984"/>
            <a:ext cx="8226763" cy="252000"/>
          </a:xfrm>
          <a:prstGeom prst="rect">
            <a:avLst/>
          </a:prstGeom>
        </p:spPr>
      </p:pic>
      <p:sp>
        <p:nvSpPr>
          <p:cNvPr id="7" name="TextBox 6"/>
          <p:cNvSpPr txBox="1"/>
          <p:nvPr/>
        </p:nvSpPr>
        <p:spPr>
          <a:xfrm>
            <a:off x="285720" y="285728"/>
            <a:ext cx="7858180" cy="1323439"/>
          </a:xfrm>
          <a:prstGeom prst="rect">
            <a:avLst/>
          </a:prstGeom>
          <a:noFill/>
        </p:spPr>
        <p:txBody>
          <a:bodyPr wrap="square" rtlCol="0">
            <a:spAutoFit/>
          </a:bodyPr>
          <a:lstStyle/>
          <a:p>
            <a:r>
              <a:rPr lang="zh-CN" altLang="en-US" sz="4000" b="1" dirty="0">
                <a:solidFill>
                  <a:srgbClr val="0070C0"/>
                </a:solidFill>
                <a:latin typeface="Times New Roman" pitchFamily="18" charset="0"/>
                <a:cs typeface="Times New Roman" pitchFamily="18" charset="0"/>
              </a:rPr>
              <a:t>一、商业计划书简洁版（</a:t>
            </a:r>
            <a:r>
              <a:rPr lang="en-US" altLang="zh-CN" sz="4000" b="1" dirty="0">
                <a:solidFill>
                  <a:srgbClr val="0070C0"/>
                </a:solidFill>
                <a:latin typeface="Times New Roman" pitchFamily="18" charset="0"/>
                <a:cs typeface="Times New Roman" pitchFamily="18" charset="0"/>
              </a:rPr>
              <a:t>PPT</a:t>
            </a:r>
            <a:r>
              <a:rPr lang="zh-CN" altLang="en-US" sz="4000" b="1" dirty="0">
                <a:solidFill>
                  <a:srgbClr val="0070C0"/>
                </a:solidFill>
                <a:latin typeface="Times New Roman" pitchFamily="18" charset="0"/>
                <a:cs typeface="Times New Roman" pitchFamily="18" charset="0"/>
              </a:rPr>
              <a:t>版）  </a:t>
            </a:r>
          </a:p>
          <a:p>
            <a:endParaRPr lang="zh-CN" altLang="en-US" sz="40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2225" y="863600"/>
            <a:ext cx="9099550" cy="5129213"/>
          </a:xfrm>
          <a:prstGeom prst="rect">
            <a:avLst/>
          </a:prstGeom>
          <a:noFill/>
          <a:ln w="9525">
            <a:noFill/>
            <a:miter lim="800000"/>
            <a:headEnd/>
            <a:tailEnd/>
          </a:ln>
          <a:effectLst/>
        </p:spPr>
      </p:pic>
      <p:sp>
        <p:nvSpPr>
          <p:cNvPr id="3" name="TextBox 2"/>
          <p:cNvSpPr txBox="1"/>
          <p:nvPr/>
        </p:nvSpPr>
        <p:spPr>
          <a:xfrm>
            <a:off x="600347" y="6000768"/>
            <a:ext cx="8143932" cy="323165"/>
          </a:xfrm>
          <a:prstGeom prst="rect">
            <a:avLst/>
          </a:prstGeom>
          <a:noFill/>
        </p:spPr>
        <p:txBody>
          <a:bodyPr wrap="square" rtlCol="0">
            <a:spAutoFit/>
          </a:bodyPr>
          <a:lstStyle/>
          <a:p>
            <a:r>
              <a:rPr lang="en-US" altLang="zh-CN" sz="1500" dirty="0">
                <a:solidFill>
                  <a:schemeClr val="tx1">
                    <a:lumMod val="50000"/>
                    <a:lumOff val="50000"/>
                  </a:schemeClr>
                </a:solidFill>
                <a:latin typeface="微软雅黑" pitchFamily="34" charset="-122"/>
                <a:ea typeface="微软雅黑" pitchFamily="34" charset="-122"/>
              </a:rPr>
              <a:t>2</a:t>
            </a:r>
            <a:r>
              <a:rPr lang="zh-CN" altLang="en-US" sz="1500" dirty="0">
                <a:solidFill>
                  <a:schemeClr val="tx1">
                    <a:lumMod val="50000"/>
                    <a:lumOff val="50000"/>
                  </a:schemeClr>
                </a:solidFill>
                <a:latin typeface="微软雅黑" pitchFamily="34" charset="-122"/>
                <a:ea typeface="微软雅黑" pitchFamily="34" charset="-122"/>
              </a:rPr>
              <a:t>、行业背景和市场容量应</a:t>
            </a:r>
            <a:r>
              <a:rPr lang="zh-CN" altLang="en-US" sz="1500" dirty="0">
                <a:latin typeface="微软雅黑" pitchFamily="34" charset="-122"/>
                <a:ea typeface="微软雅黑" pitchFamily="34" charset="-122"/>
              </a:rPr>
              <a:t>精确瞄准</a:t>
            </a:r>
            <a:r>
              <a:rPr lang="zh-CN" altLang="en-US" sz="1500" dirty="0">
                <a:solidFill>
                  <a:schemeClr val="tx1">
                    <a:lumMod val="50000"/>
                    <a:lumOff val="50000"/>
                  </a:schemeClr>
                </a:solidFill>
                <a:latin typeface="微软雅黑" pitchFamily="34" charset="-122"/>
                <a:ea typeface="微软雅黑" pitchFamily="34" charset="-122"/>
              </a:rPr>
              <a:t>项目产品和服务解决的问题，不应说得太大</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1113" y="142852"/>
            <a:ext cx="9121775" cy="4906963"/>
          </a:xfrm>
          <a:prstGeom prst="rect">
            <a:avLst/>
          </a:prstGeom>
          <a:noFill/>
          <a:ln w="9525">
            <a:noFill/>
            <a:miter lim="800000"/>
            <a:headEnd/>
            <a:tailEnd/>
          </a:ln>
          <a:effectLst/>
        </p:spPr>
      </p:pic>
      <p:sp>
        <p:nvSpPr>
          <p:cNvPr id="3" name="TextBox 2"/>
          <p:cNvSpPr txBox="1"/>
          <p:nvPr/>
        </p:nvSpPr>
        <p:spPr>
          <a:xfrm>
            <a:off x="642910" y="4811705"/>
            <a:ext cx="8358246" cy="1384995"/>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itchFamily="34" charset="-122"/>
                <a:ea typeface="微软雅黑" pitchFamily="34" charset="-122"/>
              </a:rPr>
              <a:t>3</a:t>
            </a:r>
            <a:r>
              <a:rPr lang="zh-CN" altLang="en-US" sz="1400" dirty="0">
                <a:solidFill>
                  <a:schemeClr val="tx1">
                    <a:lumMod val="50000"/>
                    <a:lumOff val="50000"/>
                  </a:schemeClr>
                </a:solidFill>
                <a:latin typeface="微软雅黑" pitchFamily="34" charset="-122"/>
                <a:ea typeface="微软雅黑" pitchFamily="34" charset="-122"/>
              </a:rPr>
              <a:t>、如有</a:t>
            </a:r>
            <a:r>
              <a:rPr lang="zh-CN" altLang="en-US" sz="1400" b="1" dirty="0">
                <a:solidFill>
                  <a:schemeClr val="tx1">
                    <a:lumMod val="50000"/>
                    <a:lumOff val="50000"/>
                  </a:schemeClr>
                </a:solidFill>
                <a:latin typeface="微软雅黑" pitchFamily="34" charset="-122"/>
                <a:ea typeface="微软雅黑" pitchFamily="34" charset="-122"/>
              </a:rPr>
              <a:t>“硬核”科技创新</a:t>
            </a:r>
            <a:r>
              <a:rPr lang="zh-CN" altLang="en-US" sz="1400" dirty="0">
                <a:solidFill>
                  <a:schemeClr val="tx1">
                    <a:lumMod val="50000"/>
                    <a:lumOff val="50000"/>
                  </a:schemeClr>
                </a:solidFill>
                <a:latin typeface="微软雅黑" pitchFamily="34" charset="-122"/>
                <a:ea typeface="微软雅黑" pitchFamily="34" charset="-122"/>
              </a:rPr>
              <a:t>，在商业模式方面，不建议融入模式创新，不建议盲目融入</a:t>
            </a:r>
            <a:r>
              <a:rPr lang="en-US" altLang="zh-CN" sz="1400" dirty="0">
                <a:solidFill>
                  <a:schemeClr val="tx1">
                    <a:lumMod val="50000"/>
                    <a:lumOff val="50000"/>
                  </a:schemeClr>
                </a:solidFill>
                <a:latin typeface="微软雅黑" pitchFamily="34" charset="-122"/>
                <a:ea typeface="微软雅黑" pitchFamily="34" charset="-122"/>
              </a:rPr>
              <a:t>AI</a:t>
            </a:r>
            <a:r>
              <a:rPr lang="zh-CN" altLang="en-US" sz="1400" dirty="0">
                <a:solidFill>
                  <a:schemeClr val="tx1">
                    <a:lumMod val="50000"/>
                    <a:lumOff val="50000"/>
                  </a:schemeClr>
                </a:solidFill>
                <a:latin typeface="微软雅黑" pitchFamily="34" charset="-122"/>
                <a:ea typeface="微软雅黑" pitchFamily="34" charset="-122"/>
              </a:rPr>
              <a:t>，大数据等“时髦”卖点</a:t>
            </a:r>
            <a:endParaRPr lang="en-US" altLang="zh-CN" sz="1400" dirty="0">
              <a:solidFill>
                <a:schemeClr val="tx1">
                  <a:lumMod val="50000"/>
                  <a:lumOff val="50000"/>
                </a:schemeClr>
              </a:solidFill>
              <a:latin typeface="微软雅黑" pitchFamily="34" charset="-122"/>
              <a:ea typeface="微软雅黑" pitchFamily="34" charset="-122"/>
            </a:endParaRPr>
          </a:p>
          <a:p>
            <a:pPr>
              <a:lnSpc>
                <a:spcPct val="150000"/>
              </a:lnSpc>
            </a:pPr>
            <a:r>
              <a:rPr lang="en-US" altLang="zh-CN" sz="1400" dirty="0">
                <a:solidFill>
                  <a:schemeClr val="tx1">
                    <a:lumMod val="50000"/>
                    <a:lumOff val="50000"/>
                  </a:schemeClr>
                </a:solidFill>
                <a:latin typeface="微软雅黑" pitchFamily="34" charset="-122"/>
                <a:ea typeface="微软雅黑" pitchFamily="34" charset="-122"/>
              </a:rPr>
              <a:t>4</a:t>
            </a:r>
            <a:r>
              <a:rPr lang="zh-CN" altLang="en-US" sz="1400" dirty="0">
                <a:solidFill>
                  <a:schemeClr val="tx1">
                    <a:lumMod val="50000"/>
                    <a:lumOff val="50000"/>
                  </a:schemeClr>
                </a:solidFill>
                <a:latin typeface="微软雅黑" pitchFamily="34" charset="-122"/>
                <a:ea typeface="微软雅黑" pitchFamily="34" charset="-122"/>
              </a:rPr>
              <a:t>、 “平台”类项目，如互联网送外卖，因创业门槛低，川大历年未有此类项目获高级别奖励；“促进就业”赛道对川大已取消，四川大学历年未有“促进就业”类项目获高级别奖励</a:t>
            </a:r>
          </a:p>
        </p:txBody>
      </p:sp>
      <p:sp>
        <p:nvSpPr>
          <p:cNvPr id="4" name="TextBox 3"/>
          <p:cNvSpPr txBox="1"/>
          <p:nvPr/>
        </p:nvSpPr>
        <p:spPr>
          <a:xfrm>
            <a:off x="0" y="6157424"/>
            <a:ext cx="9144000" cy="73866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itchFamily="34" charset="-122"/>
                <a:ea typeface="微软雅黑" pitchFamily="34" charset="-122"/>
              </a:rPr>
              <a:t>备注： 如在商业模式设计方面有困难，建议科技成果发明人在</a:t>
            </a:r>
            <a:r>
              <a:rPr lang="en-US" altLang="zh-CN" sz="1400" dirty="0" err="1">
                <a:solidFill>
                  <a:schemeClr val="tx1">
                    <a:lumMod val="50000"/>
                    <a:lumOff val="50000"/>
                  </a:schemeClr>
                </a:solidFill>
                <a:latin typeface="微软雅黑" pitchFamily="34" charset="-122"/>
                <a:ea typeface="微软雅黑" pitchFamily="34" charset="-122"/>
              </a:rPr>
              <a:t>ppt</a:t>
            </a:r>
            <a:r>
              <a:rPr lang="zh-CN" altLang="en-US" sz="1400" dirty="0">
                <a:solidFill>
                  <a:schemeClr val="tx1">
                    <a:lumMod val="50000"/>
                    <a:lumOff val="50000"/>
                  </a:schemeClr>
                </a:solidFill>
                <a:latin typeface="微软雅黑" pitchFamily="34" charset="-122"/>
                <a:ea typeface="微软雅黑" pitchFamily="34" charset="-122"/>
              </a:rPr>
              <a:t>拟写之前寻求企业家、商业咨询师、投资人等的建议和帮助，教务处双创办竭诚提供帮助。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8100" y="285728"/>
            <a:ext cx="9067800" cy="4953000"/>
          </a:xfrm>
          <a:prstGeom prst="rect">
            <a:avLst/>
          </a:prstGeom>
          <a:noFill/>
          <a:ln w="9525">
            <a:noFill/>
            <a:miter lim="800000"/>
            <a:headEnd/>
            <a:tailEnd/>
          </a:ln>
          <a:effectLst/>
        </p:spPr>
      </p:pic>
      <p:sp>
        <p:nvSpPr>
          <p:cNvPr id="3" name="TextBox 2"/>
          <p:cNvSpPr txBox="1"/>
          <p:nvPr/>
        </p:nvSpPr>
        <p:spPr>
          <a:xfrm>
            <a:off x="642910" y="5929330"/>
            <a:ext cx="8215370" cy="738664"/>
          </a:xfrm>
          <a:prstGeom prst="rect">
            <a:avLst/>
          </a:prstGeom>
          <a:noFill/>
        </p:spPr>
        <p:txBody>
          <a:bodyPr wrap="square" rtlCol="0">
            <a:spAutoFit/>
          </a:bodyPr>
          <a:lstStyle/>
          <a:p>
            <a:pPr>
              <a:lnSpc>
                <a:spcPct val="150000"/>
              </a:lnSpc>
            </a:pPr>
            <a:r>
              <a:rPr lang="zh-CN" altLang="en-US" sz="1400" dirty="0">
                <a:solidFill>
                  <a:schemeClr val="tx1">
                    <a:lumMod val="50000"/>
                    <a:lumOff val="50000"/>
                  </a:schemeClr>
                </a:solidFill>
                <a:latin typeface="微软雅黑" pitchFamily="34" charset="-122"/>
                <a:ea typeface="微软雅黑" pitchFamily="34" charset="-122"/>
              </a:rPr>
              <a:t>备注：四川大学规定，四川大学为权利人的知识产权可以免费授权在校生和毕业一年内学生使用五年，请联系科研院成果转化办公室办理相关手续，并将相关批复文件放在商业计划书的附录中。</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44450" y="784225"/>
            <a:ext cx="9053513" cy="52879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2225" y="285728"/>
            <a:ext cx="9099550" cy="4938713"/>
          </a:xfrm>
          <a:prstGeom prst="rect">
            <a:avLst/>
          </a:prstGeom>
          <a:noFill/>
          <a:ln w="9525">
            <a:noFill/>
            <a:miter lim="800000"/>
            <a:headEnd/>
            <a:tailEnd/>
          </a:ln>
          <a:effectLst/>
        </p:spPr>
      </p:pic>
      <p:sp>
        <p:nvSpPr>
          <p:cNvPr id="3" name="TextBox 2"/>
          <p:cNvSpPr txBox="1"/>
          <p:nvPr/>
        </p:nvSpPr>
        <p:spPr>
          <a:xfrm>
            <a:off x="642910" y="5429264"/>
            <a:ext cx="8215370" cy="700576"/>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itchFamily="34" charset="-122"/>
                <a:ea typeface="微软雅黑" pitchFamily="34" charset="-122"/>
              </a:rPr>
              <a:t>3</a:t>
            </a:r>
            <a:r>
              <a:rPr lang="zh-CN" altLang="en-US" sz="1400" dirty="0">
                <a:solidFill>
                  <a:schemeClr val="tx1">
                    <a:lumMod val="50000"/>
                    <a:lumOff val="50000"/>
                  </a:schemeClr>
                </a:solidFill>
                <a:latin typeface="微软雅黑" pitchFamily="34" charset="-122"/>
                <a:ea typeface="微软雅黑" pitchFamily="34" charset="-122"/>
              </a:rPr>
              <a:t>、 四川大学规定，四川大学为权利人的知识产权可以免费授权在校生和毕业一年内学生使用五年，请联系科研院成果转化办公室办理相关手续，并将相关批复文件放在商业计划书的附录中</a:t>
            </a:r>
          </a:p>
        </p:txBody>
      </p:sp>
      <p:sp>
        <p:nvSpPr>
          <p:cNvPr id="4" name="TextBox 3"/>
          <p:cNvSpPr txBox="1"/>
          <p:nvPr/>
        </p:nvSpPr>
        <p:spPr>
          <a:xfrm>
            <a:off x="642910" y="4756142"/>
            <a:ext cx="8143932" cy="700576"/>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itchFamily="34" charset="-122"/>
                <a:ea typeface="微软雅黑" pitchFamily="34" charset="-122"/>
              </a:rPr>
              <a:t>2</a:t>
            </a:r>
            <a:r>
              <a:rPr lang="zh-CN" altLang="en-US" sz="1400" dirty="0">
                <a:solidFill>
                  <a:schemeClr val="tx1">
                    <a:lumMod val="50000"/>
                    <a:lumOff val="50000"/>
                  </a:schemeClr>
                </a:solidFill>
                <a:latin typeface="微软雅黑" pitchFamily="34" charset="-122"/>
                <a:ea typeface="微软雅黑" pitchFamily="34" charset="-122"/>
              </a:rPr>
              <a:t>、四川大学规定发明人（老师）与四川大学可通过“确权”程序，分割所有权与分红权，请联系科研院成果转化办公室办理相关手续，并将相关批复文件放在商业计划书的附录中</a:t>
            </a:r>
            <a:endParaRPr lang="zh-CN" altLang="en-US" sz="1500" dirty="0">
              <a:solidFill>
                <a:schemeClr val="tx1">
                  <a:lumMod val="50000"/>
                  <a:lumOff val="50000"/>
                </a:schemeClr>
              </a:solidFill>
              <a:latin typeface="微软雅黑" pitchFamily="34" charset="-122"/>
              <a:ea typeface="微软雅黑" pitchFamily="34" charset="-122"/>
            </a:endParaRPr>
          </a:p>
        </p:txBody>
      </p:sp>
      <p:sp>
        <p:nvSpPr>
          <p:cNvPr id="5" name="TextBox 4"/>
          <p:cNvSpPr txBox="1"/>
          <p:nvPr/>
        </p:nvSpPr>
        <p:spPr>
          <a:xfrm>
            <a:off x="642910" y="6143644"/>
            <a:ext cx="8215370" cy="377411"/>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itchFamily="34" charset="-122"/>
                <a:ea typeface="微软雅黑" pitchFamily="34" charset="-122"/>
              </a:rPr>
              <a:t>4</a:t>
            </a:r>
            <a:r>
              <a:rPr lang="zh-CN" altLang="en-US" sz="1400" dirty="0">
                <a:solidFill>
                  <a:schemeClr val="tx1">
                    <a:lumMod val="50000"/>
                    <a:lumOff val="50000"/>
                  </a:schemeClr>
                </a:solidFill>
                <a:latin typeface="微软雅黑" pitchFamily="34" charset="-122"/>
                <a:ea typeface="微软雅黑" pitchFamily="34" charset="-122"/>
              </a:rPr>
              <a:t>、大数据类项目</a:t>
            </a:r>
            <a:r>
              <a:rPr lang="zh-CN" altLang="en-US" sz="1400" b="1" dirty="0">
                <a:solidFill>
                  <a:schemeClr val="tx1">
                    <a:lumMod val="50000"/>
                    <a:lumOff val="50000"/>
                  </a:schemeClr>
                </a:solidFill>
                <a:latin typeface="微软雅黑" pitchFamily="34" charset="-122"/>
                <a:ea typeface="微软雅黑" pitchFamily="34" charset="-122"/>
              </a:rPr>
              <a:t>合法的数据来源</a:t>
            </a:r>
            <a:r>
              <a:rPr lang="zh-CN" altLang="en-US" sz="1400" dirty="0">
                <a:solidFill>
                  <a:schemeClr val="tx1">
                    <a:lumMod val="50000"/>
                    <a:lumOff val="50000"/>
                  </a:schemeClr>
                </a:solidFill>
                <a:latin typeface="微软雅黑" pitchFamily="34" charset="-122"/>
                <a:ea typeface="微软雅黑" pitchFamily="34" charset="-122"/>
              </a:rPr>
              <a:t>往往是核心竞争力，建议清晰交代</a:t>
            </a:r>
            <a:r>
              <a:rPr lang="zh-CN" altLang="en-US" sz="1400" b="1" dirty="0">
                <a:solidFill>
                  <a:schemeClr val="tx1">
                    <a:lumMod val="50000"/>
                    <a:lumOff val="50000"/>
                  </a:schemeClr>
                </a:solidFill>
                <a:latin typeface="微软雅黑" pitchFamily="34" charset="-122"/>
                <a:ea typeface="微软雅黑" pitchFamily="34" charset="-122"/>
              </a:rPr>
              <a:t>“数据来源合法性”</a:t>
            </a:r>
            <a:r>
              <a:rPr lang="zh-CN" altLang="en-US" sz="1400" dirty="0">
                <a:solidFill>
                  <a:schemeClr val="tx1">
                    <a:lumMod val="50000"/>
                    <a:lumOff val="50000"/>
                  </a:schemeClr>
                </a:solidFill>
                <a:latin typeface="微软雅黑" pitchFamily="34" charset="-122"/>
                <a:ea typeface="微软雅黑" pitchFamily="34" charset="-122"/>
              </a:rPr>
              <a:t>问题</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C7EDC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7EDC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823</Words>
  <Application>Microsoft Office PowerPoint</Application>
  <PresentationFormat>全屏显示(4:3)</PresentationFormat>
  <Paragraphs>38</Paragraphs>
  <Slides>14</Slides>
  <Notes>1</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lenovo</cp:lastModifiedBy>
  <cp:revision>33</cp:revision>
  <dcterms:created xsi:type="dcterms:W3CDTF">2019-04-04T00:42:59Z</dcterms:created>
  <dcterms:modified xsi:type="dcterms:W3CDTF">2019-04-08T07:13:39Z</dcterms:modified>
</cp:coreProperties>
</file>