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notesSlides/notesSlide2.xml" ContentType="application/vnd.openxmlformats-officedocument.presentationml.notesSlid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376" r:id="rId2"/>
    <p:sldId id="256" r:id="rId3"/>
    <p:sldId id="373" r:id="rId4"/>
    <p:sldId id="288" r:id="rId5"/>
    <p:sldId id="279" r:id="rId6"/>
    <p:sldId id="379" r:id="rId7"/>
    <p:sldId id="380" r:id="rId8"/>
    <p:sldId id="378" r:id="rId9"/>
    <p:sldId id="382" r:id="rId10"/>
    <p:sldId id="284" r:id="rId11"/>
    <p:sldId id="271" r:id="rId12"/>
    <p:sldId id="377" r:id="rId13"/>
    <p:sldId id="366" r:id="rId14"/>
    <p:sldId id="384" r:id="rId15"/>
    <p:sldId id="383" r:id="rId16"/>
    <p:sldId id="340" r:id="rId17"/>
    <p:sldId id="260" r:id="rId1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49">
          <p15:clr>
            <a:srgbClr val="A4A3A4"/>
          </p15:clr>
        </p15:guide>
        <p15:guide id="2" pos="39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未知用户1" initials="未知用户1" lastIdx="1" clrIdx="0"/>
  <p:cmAuthor id="2" name="作者" initials="A" lastIdx="0" clrIdx="1"/>
  <p:cmAuthor id="3" name="victor" initials="v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C2CC"/>
    <a:srgbClr val="8497B0"/>
    <a:srgbClr val="DAE3F3"/>
    <a:srgbClr val="4472C4"/>
    <a:srgbClr val="304371"/>
    <a:srgbClr val="ADB9CA"/>
    <a:srgbClr val="EEF2F5"/>
    <a:srgbClr val="EBEEF2"/>
    <a:srgbClr val="E86E25"/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314" autoAdjust="0"/>
    <p:restoredTop sz="95673"/>
  </p:normalViewPr>
  <p:slideViewPr>
    <p:cSldViewPr snapToGrid="0">
      <p:cViewPr varScale="1">
        <p:scale>
          <a:sx n="72" d="100"/>
          <a:sy n="72" d="100"/>
        </p:scale>
        <p:origin x="96" y="72"/>
      </p:cViewPr>
      <p:guideLst>
        <p:guide orient="horz" pos="2149"/>
        <p:guide pos="392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0" vertOverflow="ellipsis" vert="horz" wrap="square" anchor="ctr" anchorCtr="1"/>
          <a:lstStyle/>
          <a:p>
            <a:pPr defTabSz="914400">
              <a:defRPr lang="zh-CN" sz="20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CN" altLang="en-US" dirty="0">
                <a:solidFill>
                  <a:srgbClr val="304371"/>
                </a:solidFill>
              </a:rPr>
              <a:t>期望融资，出让股份，使用周期</a:t>
            </a:r>
          </a:p>
        </c:rich>
      </c:tx>
      <c:layout>
        <c:manualLayout>
          <c:xMode val="edge"/>
          <c:yMode val="edge"/>
          <c:x val="9.2183431272816238E-2"/>
          <c:y val="0.9077003099532448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4110440665569607E-2"/>
          <c:y val="9.9526777226154037E-2"/>
          <c:w val="0.67074053757542562"/>
          <c:h val="0.77496144501954212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资金使用计划（18个月）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1D1E-42A8-8AF7-9391314A4ACD}"/>
              </c:ext>
            </c:extLst>
          </c:dPt>
          <c:dPt>
            <c:idx val="1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1D1E-42A8-8AF7-9391314A4ACD}"/>
              </c:ext>
            </c:extLst>
          </c:dPt>
          <c:dPt>
            <c:idx val="2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1D1E-42A8-8AF7-9391314A4ACD}"/>
              </c:ext>
            </c:extLst>
          </c:dPt>
          <c:dPt>
            <c:idx val="3"/>
            <c:bubble3D val="0"/>
            <c:spPr>
              <a:solidFill>
                <a:srgbClr val="30437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1D1E-42A8-8AF7-9391314A4ACD}"/>
              </c:ext>
            </c:extLst>
          </c:dPt>
          <c:dPt>
            <c:idx val="4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1D1E-42A8-8AF7-9391314A4ACD}"/>
              </c:ext>
            </c:extLst>
          </c:dPt>
          <c:dLbls>
            <c:dLbl>
              <c:idx val="0"/>
              <c:tx>
                <c:rich>
                  <a:bodyPr/>
                  <a:lstStyle/>
                  <a:p>
                    <a:r>
                      <a:rPr lang="zh-CN" altLang="en-US" sz="1400" dirty="0"/>
                      <a:t>核心团队</a:t>
                    </a:r>
                  </a:p>
                  <a:p>
                    <a:r>
                      <a:rPr lang="zh-CN" altLang="en-US" sz="1400" dirty="0"/>
                      <a:t>搭建</a:t>
                    </a:r>
                  </a:p>
                  <a:p>
                    <a:r>
                      <a:rPr lang="en-US" altLang="zh-CN" sz="1400" dirty="0"/>
                      <a:t>25%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1E-42A8-8AF7-9391314A4ACD}"/>
                </c:ext>
              </c:extLst>
            </c:dLbl>
            <c:dLbl>
              <c:idx val="1"/>
              <c:layout>
                <c:manualLayout>
                  <c:x val="0"/>
                  <c:y val="2.249920777437413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1E-42A8-8AF7-9391314A4ACD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zh-CN" altLang="en-US" sz="1400" dirty="0"/>
                      <a:t>运营支持</a:t>
                    </a:r>
                  </a:p>
                  <a:p>
                    <a:r>
                      <a:rPr lang="zh-CN" altLang="en-US" sz="1400" dirty="0"/>
                      <a:t>团队</a:t>
                    </a:r>
                  </a:p>
                  <a:p>
                    <a:r>
                      <a:rPr lang="en-US" altLang="zh-CN" sz="1400" dirty="0"/>
                      <a:t>18%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D1E-42A8-8AF7-9391314A4ACD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zh-CN" altLang="en-US" sz="1400" dirty="0"/>
                      <a:t>市场</a:t>
                    </a:r>
                  </a:p>
                  <a:p>
                    <a:r>
                      <a:rPr lang="zh-CN" altLang="en-US" sz="1400" dirty="0"/>
                      <a:t>投入</a:t>
                    </a:r>
                  </a:p>
                  <a:p>
                    <a:r>
                      <a:rPr lang="en-US" altLang="zh-CN" sz="1400" dirty="0"/>
                      <a:t>20%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D1E-42A8-8AF7-9391314A4ACD}"/>
                </c:ext>
              </c:extLst>
            </c:dLbl>
            <c:dLbl>
              <c:idx val="4"/>
              <c:tx>
                <c:rich>
                  <a:bodyPr/>
                  <a:lstStyle/>
                  <a:p>
                    <a:r>
                      <a:rPr lang="zh-CN" altLang="en-US" sz="1400"/>
                      <a:t>其他</a:t>
                    </a:r>
                  </a:p>
                  <a:p>
                    <a:r>
                      <a:rPr lang="zh-CN" altLang="en-US" sz="1400"/>
                      <a:t>费用</a:t>
                    </a:r>
                  </a:p>
                  <a:p>
                    <a:r>
                      <a:rPr lang="en-US" altLang="zh-CN" sz="1400" dirty="0"/>
                      <a:t>2%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D1E-42A8-8AF7-9391314A4AC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0" vertOverflow="ellipsis" vert="horz" wrap="square" lIns="38100" tIns="19050" rIns="38100" bIns="19050" anchor="ctr" anchorCtr="1"/>
              <a:lstStyle/>
              <a:p>
                <a:pPr>
                  <a:defRPr lang="zh-CN" sz="1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zh-CN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核心团队搭建</c:v>
                </c:pt>
                <c:pt idx="1">
                  <c:v>技术研发团队</c:v>
                </c:pt>
                <c:pt idx="2">
                  <c:v>运营支持团队</c:v>
                </c:pt>
                <c:pt idx="3">
                  <c:v>市场投入费用</c:v>
                </c:pt>
                <c:pt idx="4">
                  <c:v>其他费用</c:v>
                </c:pt>
              </c:strCache>
            </c:strRef>
          </c:cat>
          <c:val>
            <c:numRef>
              <c:f>Sheet1!$B$2:$B$6</c:f>
              <c:numCache>
                <c:formatCode>0%</c:formatCode>
                <c:ptCount val="5"/>
                <c:pt idx="0">
                  <c:v>0.25</c:v>
                </c:pt>
                <c:pt idx="1">
                  <c:v>0.35000000000000009</c:v>
                </c:pt>
                <c:pt idx="2">
                  <c:v>0.18000000000000005</c:v>
                </c:pt>
                <c:pt idx="3">
                  <c:v>0.2</c:v>
                </c:pt>
                <c:pt idx="4">
                  <c:v>2.0000000000000007E-2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D1E-42A8-8AF7-9391314A4ACD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 lang="zh-CN"/>
      </a:pPr>
      <a:endParaRPr lang="zh-CN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2018/5/29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99973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3044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>
                <a:sym typeface="+mn-ea"/>
              </a:rPr>
              <a:t>团队：</a:t>
            </a:r>
            <a:endParaRPr lang="zh-CN" altLang="en-US"/>
          </a:p>
          <a:p>
            <a:r>
              <a:rPr lang="en-US" altLang="zh-CN" dirty="0">
                <a:sym typeface="+mn-ea"/>
              </a:rPr>
              <a:t>CEO</a:t>
            </a:r>
            <a:r>
              <a:rPr lang="zh-CN" altLang="en-US">
                <a:sym typeface="+mn-ea"/>
              </a:rPr>
              <a:t>强资源链及市场推动能力</a:t>
            </a:r>
            <a:endParaRPr lang="zh-CN" altLang="en-US"/>
          </a:p>
          <a:p>
            <a:r>
              <a:rPr lang="en-US" altLang="zh-CN" dirty="0">
                <a:sym typeface="+mn-ea"/>
              </a:rPr>
              <a:t>CPO</a:t>
            </a:r>
            <a:r>
              <a:rPr lang="zh-CN" altLang="en-US">
                <a:sym typeface="+mn-ea"/>
              </a:rPr>
              <a:t>技术产品能力</a:t>
            </a:r>
            <a:endParaRPr lang="zh-CN" altLang="en-US"/>
          </a:p>
          <a:p>
            <a:r>
              <a:rPr lang="zh-CN" altLang="en-US">
                <a:sym typeface="+mn-ea"/>
              </a:rPr>
              <a:t>数据组强研发能力</a:t>
            </a:r>
            <a:endParaRPr lang="zh-CN" altLang="en-US"/>
          </a:p>
          <a:p>
            <a:r>
              <a:rPr lang="zh-CN" altLang="en-US">
                <a:sym typeface="+mn-ea"/>
              </a:rPr>
              <a:t>（已取得多个</a:t>
            </a:r>
            <a:endParaRPr lang="zh-CN" altLang="en-US"/>
          </a:p>
          <a:p>
            <a:r>
              <a:rPr lang="zh-CN" altLang="en-US">
                <a:sym typeface="+mn-ea"/>
              </a:rPr>
              <a:t>行业领先技术突破）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ym typeface="+mn-ea"/>
              </a:rPr>
              <a:t>未来团队：</a:t>
            </a:r>
            <a:endParaRPr lang="zh-CN" altLang="en-US"/>
          </a:p>
          <a:p>
            <a:r>
              <a:rPr lang="zh-CN" altLang="en-US">
                <a:sym typeface="+mn-ea"/>
              </a:rPr>
              <a:t>本轮完成后，拟引入</a:t>
            </a:r>
            <a:endParaRPr lang="zh-CN" altLang="en-US"/>
          </a:p>
          <a:p>
            <a:r>
              <a:rPr lang="en-US" altLang="zh-CN" dirty="0">
                <a:sym typeface="+mn-ea"/>
              </a:rPr>
              <a:t>1</a:t>
            </a:r>
            <a:r>
              <a:rPr lang="zh-CN" altLang="en-US">
                <a:sym typeface="+mn-ea"/>
              </a:rPr>
              <a:t>个</a:t>
            </a:r>
            <a:r>
              <a:rPr lang="en-US" altLang="zh-CN" dirty="0">
                <a:sym typeface="+mn-ea"/>
              </a:rPr>
              <a:t>CDO </a:t>
            </a:r>
            <a:r>
              <a:rPr lang="zh-CN" altLang="en-US">
                <a:sym typeface="+mn-ea"/>
              </a:rPr>
              <a:t>数据专家，</a:t>
            </a:r>
            <a:r>
              <a:rPr lang="en-US" altLang="zh-CN" dirty="0">
                <a:sym typeface="+mn-ea"/>
              </a:rPr>
              <a:t>3</a:t>
            </a:r>
            <a:r>
              <a:rPr lang="zh-CN" altLang="en-US">
                <a:sym typeface="+mn-ea"/>
              </a:rPr>
              <a:t>个数据工程师</a:t>
            </a:r>
            <a:endParaRPr lang="zh-CN" altLang="en-US"/>
          </a:p>
          <a:p>
            <a:r>
              <a:rPr lang="en-US" altLang="zh-CN" dirty="0">
                <a:sym typeface="+mn-ea"/>
              </a:rPr>
              <a:t>1</a:t>
            </a:r>
            <a:r>
              <a:rPr lang="zh-CN" altLang="en-US">
                <a:sym typeface="+mn-ea"/>
              </a:rPr>
              <a:t>个</a:t>
            </a:r>
            <a:r>
              <a:rPr lang="en-US" altLang="zh-CN" dirty="0">
                <a:sym typeface="+mn-ea"/>
              </a:rPr>
              <a:t>CTO  </a:t>
            </a:r>
            <a:r>
              <a:rPr lang="zh-CN" altLang="en-US">
                <a:sym typeface="+mn-ea"/>
              </a:rPr>
              <a:t>技术总监</a:t>
            </a:r>
            <a:r>
              <a:rPr lang="en-US" altLang="zh-CN" dirty="0">
                <a:sym typeface="+mn-ea"/>
              </a:rPr>
              <a:t>/</a:t>
            </a:r>
            <a:r>
              <a:rPr lang="zh-CN" altLang="en-US">
                <a:sym typeface="+mn-ea"/>
              </a:rPr>
              <a:t>架构师</a:t>
            </a:r>
            <a:endParaRPr lang="zh-CN" altLang="en-US"/>
          </a:p>
          <a:p>
            <a:r>
              <a:rPr lang="en-US" altLang="zh-CN" dirty="0">
                <a:sym typeface="+mn-ea"/>
              </a:rPr>
              <a:t>1</a:t>
            </a:r>
            <a:r>
              <a:rPr lang="zh-CN" altLang="en-US">
                <a:sym typeface="+mn-ea"/>
              </a:rPr>
              <a:t>个</a:t>
            </a:r>
            <a:r>
              <a:rPr lang="en-US" altLang="zh-CN" dirty="0">
                <a:sym typeface="+mn-ea"/>
              </a:rPr>
              <a:t>FA</a:t>
            </a:r>
            <a:r>
              <a:rPr lang="zh-CN" altLang="en-US">
                <a:sym typeface="+mn-ea"/>
              </a:rPr>
              <a:t>业务总监或合伙人</a:t>
            </a:r>
            <a:endParaRPr lang="zh-CN" altLang="en-US"/>
          </a:p>
          <a:p>
            <a:r>
              <a:rPr lang="en-US" altLang="zh-CN" dirty="0">
                <a:sym typeface="+mn-ea"/>
              </a:rPr>
              <a:t>1</a:t>
            </a:r>
            <a:r>
              <a:rPr lang="zh-CN" altLang="en-US">
                <a:sym typeface="+mn-ea"/>
              </a:rPr>
              <a:t>个市场品牌总监或合伙人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pPr algn="l"/>
            <a:r>
              <a:rPr lang="zh-CN" altLang="en-US">
                <a:sym typeface="+mn-ea"/>
              </a:rPr>
              <a:t>数据能力：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企业征信能力达到天眼查、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企查查同级，拥有工商、商标、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专利等一手数据源能力【？】个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拥有</a:t>
            </a:r>
            <a:r>
              <a:rPr lang="en-US" altLang="zh-CN" dirty="0">
                <a:sym typeface="+mn-ea"/>
              </a:rPr>
              <a:t>……</a:t>
            </a:r>
            <a:r>
              <a:rPr lang="zh-CN" altLang="en-US">
                <a:sym typeface="+mn-ea"/>
              </a:rPr>
              <a:t>等数据源【？】个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优质数据源合作：烯牛数据（</a:t>
            </a:r>
            <a:r>
              <a:rPr lang="en-US" altLang="zh-CN" dirty="0">
                <a:sym typeface="+mn-ea"/>
              </a:rPr>
              <a:t>API</a:t>
            </a:r>
            <a:r>
              <a:rPr lang="zh-CN" altLang="en-US">
                <a:sym typeface="+mn-ea"/>
              </a:rPr>
              <a:t>对接中）</a:t>
            </a:r>
            <a:endParaRPr lang="zh-CN" altLang="en-US"/>
          </a:p>
          <a:p>
            <a:pPr algn="l"/>
            <a:r>
              <a:rPr lang="zh-CN" altLang="en-US">
                <a:sym typeface="+mn-ea"/>
              </a:rPr>
              <a:t>创业家</a:t>
            </a:r>
            <a:r>
              <a:rPr lang="en-US" altLang="zh-CN" dirty="0">
                <a:sym typeface="+mn-ea"/>
              </a:rPr>
              <a:t>APP</a:t>
            </a:r>
            <a:r>
              <a:rPr lang="zh-CN" altLang="en-US">
                <a:sym typeface="+mn-ea"/>
              </a:rPr>
              <a:t>（意向合作）、卓沃（意向合作）</a:t>
            </a:r>
            <a:endParaRPr lang="zh-CN" altLang="en-US"/>
          </a:p>
          <a:p>
            <a:endParaRPr lang="zh-CN" altLang="en-US"/>
          </a:p>
          <a:p>
            <a:r>
              <a:rPr lang="zh-CN" altLang="en-US">
                <a:sym typeface="+mn-ea"/>
              </a:rPr>
              <a:t>竞品识别算法：</a:t>
            </a:r>
            <a:endParaRPr lang="zh-CN" altLang="en-US"/>
          </a:p>
          <a:p>
            <a:r>
              <a:rPr lang="zh-CN" altLang="en-US">
                <a:sym typeface="+mn-ea"/>
              </a:rPr>
              <a:t>已经具备识别相似产品的</a:t>
            </a:r>
            <a:endParaRPr lang="zh-CN" altLang="en-US"/>
          </a:p>
          <a:p>
            <a:r>
              <a:rPr lang="zh-CN" altLang="en-US">
                <a:sym typeface="+mn-ea"/>
              </a:rPr>
              <a:t>特殊算法，并拥有</a:t>
            </a:r>
            <a:r>
              <a:rPr lang="en-US" altLang="zh-CN" dirty="0">
                <a:sym typeface="+mn-ea"/>
              </a:rPr>
              <a:t>10W+</a:t>
            </a:r>
            <a:r>
              <a:rPr lang="zh-CN" altLang="en-US">
                <a:sym typeface="+mn-ea"/>
              </a:rPr>
              <a:t>文本</a:t>
            </a:r>
            <a:r>
              <a:rPr lang="en-US" altLang="zh-CN" dirty="0">
                <a:sym typeface="+mn-ea"/>
              </a:rPr>
              <a:t>1</a:t>
            </a:r>
            <a:r>
              <a:rPr lang="zh-CN" altLang="en-US">
                <a:sym typeface="+mn-ea"/>
              </a:rPr>
              <a:t>亿字库</a:t>
            </a:r>
            <a:endParaRPr lang="zh-CN" altLang="en-US"/>
          </a:p>
          <a:p>
            <a:r>
              <a:rPr lang="zh-CN" altLang="en-US">
                <a:sym typeface="+mn-ea"/>
              </a:rPr>
              <a:t>命中【？】个项目，【？】个公司</a:t>
            </a:r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219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-17145" y="1834515"/>
            <a:ext cx="304800" cy="3087370"/>
          </a:xfrm>
          <a:prstGeom prst="rect">
            <a:avLst/>
          </a:prstGeom>
          <a:solidFill>
            <a:srgbClr val="304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299720" y="1834515"/>
            <a:ext cx="11897360" cy="3088005"/>
          </a:xfrm>
          <a:prstGeom prst="rect">
            <a:avLst/>
          </a:prstGeom>
          <a:solidFill>
            <a:srgbClr val="EEF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7145" y="2008505"/>
            <a:ext cx="12214225" cy="3088005"/>
          </a:xfrm>
          <a:prstGeom prst="rect">
            <a:avLst/>
          </a:prstGeom>
          <a:solidFill>
            <a:srgbClr val="EEF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" name="矩形 1"/>
          <p:cNvSpPr/>
          <p:nvPr userDrawn="1"/>
        </p:nvSpPr>
        <p:spPr>
          <a:xfrm>
            <a:off x="-17145" y="335915"/>
            <a:ext cx="131445" cy="707390"/>
          </a:xfrm>
          <a:prstGeom prst="rect">
            <a:avLst/>
          </a:prstGeom>
          <a:solidFill>
            <a:srgbClr val="304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14300" y="336550"/>
            <a:ext cx="2633345" cy="706755"/>
          </a:xfrm>
          <a:prstGeom prst="rect">
            <a:avLst/>
          </a:prstGeom>
          <a:solidFill>
            <a:srgbClr val="EEF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-17145" y="335915"/>
            <a:ext cx="131445" cy="707390"/>
          </a:xfrm>
          <a:prstGeom prst="rect">
            <a:avLst/>
          </a:prstGeom>
          <a:solidFill>
            <a:srgbClr val="3043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114300" y="336550"/>
            <a:ext cx="2633345" cy="706755"/>
          </a:xfrm>
          <a:prstGeom prst="rect">
            <a:avLst/>
          </a:prstGeom>
          <a:solidFill>
            <a:srgbClr val="EEF2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pPr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93AAF4-C157-458F-A7CA-9323EA9D6AA5}" type="datetimeFigureOut">
              <a:rPr lang="zh-CN" altLang="en-US" smtClean="0"/>
              <a:pPr/>
              <a:t>2018/5/29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C9E363-5951-481E-B1F7-65C7165562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pPr/>
              <a:t>2018/5/29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67.xml"/><Relationship Id="rId4" Type="http://schemas.openxmlformats.org/officeDocument/2006/relationships/tags" Target="../tags/tag6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13" Type="http://schemas.openxmlformats.org/officeDocument/2006/relationships/tags" Target="../tags/tag80.xml"/><Relationship Id="rId18" Type="http://schemas.openxmlformats.org/officeDocument/2006/relationships/tags" Target="../tags/tag85.xml"/><Relationship Id="rId3" Type="http://schemas.openxmlformats.org/officeDocument/2006/relationships/tags" Target="../tags/tag70.xml"/><Relationship Id="rId21" Type="http://schemas.openxmlformats.org/officeDocument/2006/relationships/tags" Target="../tags/tag88.xml"/><Relationship Id="rId7" Type="http://schemas.openxmlformats.org/officeDocument/2006/relationships/tags" Target="../tags/tag74.xml"/><Relationship Id="rId12" Type="http://schemas.openxmlformats.org/officeDocument/2006/relationships/tags" Target="../tags/tag79.xml"/><Relationship Id="rId17" Type="http://schemas.openxmlformats.org/officeDocument/2006/relationships/tags" Target="../tags/tag84.xml"/><Relationship Id="rId2" Type="http://schemas.openxmlformats.org/officeDocument/2006/relationships/tags" Target="../tags/tag69.xml"/><Relationship Id="rId16" Type="http://schemas.openxmlformats.org/officeDocument/2006/relationships/tags" Target="../tags/tag83.xml"/><Relationship Id="rId20" Type="http://schemas.openxmlformats.org/officeDocument/2006/relationships/tags" Target="../tags/tag87.xml"/><Relationship Id="rId1" Type="http://schemas.openxmlformats.org/officeDocument/2006/relationships/tags" Target="../tags/tag68.xml"/><Relationship Id="rId6" Type="http://schemas.openxmlformats.org/officeDocument/2006/relationships/tags" Target="../tags/tag73.xml"/><Relationship Id="rId11" Type="http://schemas.openxmlformats.org/officeDocument/2006/relationships/tags" Target="../tags/tag78.xml"/><Relationship Id="rId24" Type="http://schemas.openxmlformats.org/officeDocument/2006/relationships/slideLayout" Target="../slideLayouts/slideLayout3.xml"/><Relationship Id="rId5" Type="http://schemas.openxmlformats.org/officeDocument/2006/relationships/tags" Target="../tags/tag72.xml"/><Relationship Id="rId15" Type="http://schemas.openxmlformats.org/officeDocument/2006/relationships/tags" Target="../tags/tag82.xml"/><Relationship Id="rId23" Type="http://schemas.openxmlformats.org/officeDocument/2006/relationships/tags" Target="../tags/tag90.xml"/><Relationship Id="rId10" Type="http://schemas.openxmlformats.org/officeDocument/2006/relationships/tags" Target="../tags/tag77.xml"/><Relationship Id="rId19" Type="http://schemas.openxmlformats.org/officeDocument/2006/relationships/tags" Target="../tags/tag86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4" Type="http://schemas.openxmlformats.org/officeDocument/2006/relationships/tags" Target="../tags/tag81.xml"/><Relationship Id="rId22" Type="http://schemas.openxmlformats.org/officeDocument/2006/relationships/tags" Target="../tags/tag8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13" Type="http://schemas.openxmlformats.org/officeDocument/2006/relationships/tags" Target="../tags/tag103.xml"/><Relationship Id="rId18" Type="http://schemas.openxmlformats.org/officeDocument/2006/relationships/tags" Target="../tags/tag108.xml"/><Relationship Id="rId26" Type="http://schemas.openxmlformats.org/officeDocument/2006/relationships/tags" Target="../tags/tag116.xml"/><Relationship Id="rId3" Type="http://schemas.openxmlformats.org/officeDocument/2006/relationships/tags" Target="../tags/tag93.xml"/><Relationship Id="rId21" Type="http://schemas.openxmlformats.org/officeDocument/2006/relationships/tags" Target="../tags/tag111.xml"/><Relationship Id="rId34" Type="http://schemas.openxmlformats.org/officeDocument/2006/relationships/tags" Target="../tags/tag124.xml"/><Relationship Id="rId7" Type="http://schemas.openxmlformats.org/officeDocument/2006/relationships/tags" Target="../tags/tag97.xml"/><Relationship Id="rId12" Type="http://schemas.openxmlformats.org/officeDocument/2006/relationships/tags" Target="../tags/tag102.xml"/><Relationship Id="rId17" Type="http://schemas.openxmlformats.org/officeDocument/2006/relationships/tags" Target="../tags/tag107.xml"/><Relationship Id="rId25" Type="http://schemas.openxmlformats.org/officeDocument/2006/relationships/tags" Target="../tags/tag115.xml"/><Relationship Id="rId33" Type="http://schemas.openxmlformats.org/officeDocument/2006/relationships/tags" Target="../tags/tag123.xml"/><Relationship Id="rId38" Type="http://schemas.openxmlformats.org/officeDocument/2006/relationships/slideLayout" Target="../slideLayouts/slideLayout3.xml"/><Relationship Id="rId2" Type="http://schemas.openxmlformats.org/officeDocument/2006/relationships/tags" Target="../tags/tag92.xml"/><Relationship Id="rId16" Type="http://schemas.openxmlformats.org/officeDocument/2006/relationships/tags" Target="../tags/tag106.xml"/><Relationship Id="rId20" Type="http://schemas.openxmlformats.org/officeDocument/2006/relationships/tags" Target="../tags/tag110.xml"/><Relationship Id="rId29" Type="http://schemas.openxmlformats.org/officeDocument/2006/relationships/tags" Target="../tags/tag119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tags" Target="../tags/tag101.xml"/><Relationship Id="rId24" Type="http://schemas.openxmlformats.org/officeDocument/2006/relationships/tags" Target="../tags/tag114.xml"/><Relationship Id="rId32" Type="http://schemas.openxmlformats.org/officeDocument/2006/relationships/tags" Target="../tags/tag122.xml"/><Relationship Id="rId37" Type="http://schemas.openxmlformats.org/officeDocument/2006/relationships/tags" Target="../tags/tag127.xml"/><Relationship Id="rId5" Type="http://schemas.openxmlformats.org/officeDocument/2006/relationships/tags" Target="../tags/tag95.xml"/><Relationship Id="rId15" Type="http://schemas.openxmlformats.org/officeDocument/2006/relationships/tags" Target="../tags/tag105.xml"/><Relationship Id="rId23" Type="http://schemas.openxmlformats.org/officeDocument/2006/relationships/tags" Target="../tags/tag113.xml"/><Relationship Id="rId28" Type="http://schemas.openxmlformats.org/officeDocument/2006/relationships/tags" Target="../tags/tag118.xml"/><Relationship Id="rId36" Type="http://schemas.openxmlformats.org/officeDocument/2006/relationships/tags" Target="../tags/tag126.xml"/><Relationship Id="rId10" Type="http://schemas.openxmlformats.org/officeDocument/2006/relationships/tags" Target="../tags/tag100.xml"/><Relationship Id="rId19" Type="http://schemas.openxmlformats.org/officeDocument/2006/relationships/tags" Target="../tags/tag109.xml"/><Relationship Id="rId31" Type="http://schemas.openxmlformats.org/officeDocument/2006/relationships/tags" Target="../tags/tag121.xml"/><Relationship Id="rId4" Type="http://schemas.openxmlformats.org/officeDocument/2006/relationships/tags" Target="../tags/tag94.xml"/><Relationship Id="rId9" Type="http://schemas.openxmlformats.org/officeDocument/2006/relationships/tags" Target="../tags/tag99.xml"/><Relationship Id="rId14" Type="http://schemas.openxmlformats.org/officeDocument/2006/relationships/tags" Target="../tags/tag104.xml"/><Relationship Id="rId22" Type="http://schemas.openxmlformats.org/officeDocument/2006/relationships/tags" Target="../tags/tag112.xml"/><Relationship Id="rId27" Type="http://schemas.openxmlformats.org/officeDocument/2006/relationships/tags" Target="../tags/tag117.xml"/><Relationship Id="rId30" Type="http://schemas.openxmlformats.org/officeDocument/2006/relationships/tags" Target="../tags/tag120.xml"/><Relationship Id="rId35" Type="http://schemas.openxmlformats.org/officeDocument/2006/relationships/tags" Target="../tags/tag12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18" Type="http://schemas.openxmlformats.org/officeDocument/2006/relationships/tags" Target="../tags/tag145.xml"/><Relationship Id="rId3" Type="http://schemas.openxmlformats.org/officeDocument/2006/relationships/tags" Target="../tags/tag130.xml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tags" Target="../tags/tag144.xml"/><Relationship Id="rId2" Type="http://schemas.openxmlformats.org/officeDocument/2006/relationships/tags" Target="../tags/tag129.xml"/><Relationship Id="rId16" Type="http://schemas.openxmlformats.org/officeDocument/2006/relationships/tags" Target="../tags/tag143.xml"/><Relationship Id="rId20" Type="http://schemas.openxmlformats.org/officeDocument/2006/relationships/chart" Target="../charts/chart1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10" Type="http://schemas.openxmlformats.org/officeDocument/2006/relationships/tags" Target="../tags/tag137.xml"/><Relationship Id="rId19" Type="http://schemas.openxmlformats.org/officeDocument/2006/relationships/slideLayout" Target="../slideLayouts/slideLayout3.xml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13.xml"/><Relationship Id="rId13" Type="http://schemas.openxmlformats.org/officeDocument/2006/relationships/tags" Target="../tags/tag18.xml"/><Relationship Id="rId18" Type="http://schemas.openxmlformats.org/officeDocument/2006/relationships/slideLayout" Target="../slideLayouts/slideLayout3.xml"/><Relationship Id="rId3" Type="http://schemas.openxmlformats.org/officeDocument/2006/relationships/tags" Target="../tags/tag8.xml"/><Relationship Id="rId7" Type="http://schemas.openxmlformats.org/officeDocument/2006/relationships/tags" Target="../tags/tag12.xml"/><Relationship Id="rId12" Type="http://schemas.openxmlformats.org/officeDocument/2006/relationships/tags" Target="../tags/tag17.xml"/><Relationship Id="rId17" Type="http://schemas.openxmlformats.org/officeDocument/2006/relationships/tags" Target="../tags/tag22.xml"/><Relationship Id="rId2" Type="http://schemas.openxmlformats.org/officeDocument/2006/relationships/tags" Target="../tags/tag7.xml"/><Relationship Id="rId16" Type="http://schemas.openxmlformats.org/officeDocument/2006/relationships/tags" Target="../tags/tag21.xml"/><Relationship Id="rId1" Type="http://schemas.openxmlformats.org/officeDocument/2006/relationships/tags" Target="../tags/tag6.xml"/><Relationship Id="rId6" Type="http://schemas.openxmlformats.org/officeDocument/2006/relationships/tags" Target="../tags/tag11.xml"/><Relationship Id="rId11" Type="http://schemas.openxmlformats.org/officeDocument/2006/relationships/tags" Target="../tags/tag16.xml"/><Relationship Id="rId5" Type="http://schemas.openxmlformats.org/officeDocument/2006/relationships/tags" Target="../tags/tag10.xml"/><Relationship Id="rId15" Type="http://schemas.openxmlformats.org/officeDocument/2006/relationships/tags" Target="../tags/tag20.xml"/><Relationship Id="rId10" Type="http://schemas.openxmlformats.org/officeDocument/2006/relationships/tags" Target="../tags/tag15.xml"/><Relationship Id="rId4" Type="http://schemas.openxmlformats.org/officeDocument/2006/relationships/tags" Target="../tags/tag9.xml"/><Relationship Id="rId9" Type="http://schemas.openxmlformats.org/officeDocument/2006/relationships/tags" Target="../tags/tag14.xml"/><Relationship Id="rId14" Type="http://schemas.openxmlformats.org/officeDocument/2006/relationships/tags" Target="../tags/tag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2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slideLayout" Target="../slideLayouts/slideLayout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tags" Target="../tags/tag37.xml"/><Relationship Id="rId5" Type="http://schemas.openxmlformats.org/officeDocument/2006/relationships/tags" Target="../tags/tag31.xml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tags" Target="../tags/tag40.xml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42.xml"/><Relationship Id="rId4" Type="http://schemas.openxmlformats.org/officeDocument/2006/relationships/tags" Target="../tags/tag4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50.xml"/><Relationship Id="rId13" Type="http://schemas.openxmlformats.org/officeDocument/2006/relationships/tags" Target="../tags/tag55.xml"/><Relationship Id="rId18" Type="http://schemas.openxmlformats.org/officeDocument/2006/relationships/tags" Target="../tags/tag60.xml"/><Relationship Id="rId3" Type="http://schemas.openxmlformats.org/officeDocument/2006/relationships/tags" Target="../tags/tag45.xml"/><Relationship Id="rId21" Type="http://schemas.openxmlformats.org/officeDocument/2006/relationships/slideLayout" Target="../slideLayouts/slideLayout3.xml"/><Relationship Id="rId7" Type="http://schemas.openxmlformats.org/officeDocument/2006/relationships/tags" Target="../tags/tag49.xml"/><Relationship Id="rId12" Type="http://schemas.openxmlformats.org/officeDocument/2006/relationships/tags" Target="../tags/tag54.xml"/><Relationship Id="rId17" Type="http://schemas.openxmlformats.org/officeDocument/2006/relationships/tags" Target="../tags/tag59.xml"/><Relationship Id="rId2" Type="http://schemas.openxmlformats.org/officeDocument/2006/relationships/tags" Target="../tags/tag44.xml"/><Relationship Id="rId16" Type="http://schemas.openxmlformats.org/officeDocument/2006/relationships/tags" Target="../tags/tag58.xml"/><Relationship Id="rId20" Type="http://schemas.openxmlformats.org/officeDocument/2006/relationships/tags" Target="../tags/tag62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11" Type="http://schemas.openxmlformats.org/officeDocument/2006/relationships/tags" Target="../tags/tag53.xml"/><Relationship Id="rId5" Type="http://schemas.openxmlformats.org/officeDocument/2006/relationships/tags" Target="../tags/tag47.xml"/><Relationship Id="rId15" Type="http://schemas.openxmlformats.org/officeDocument/2006/relationships/tags" Target="../tags/tag57.xml"/><Relationship Id="rId10" Type="http://schemas.openxmlformats.org/officeDocument/2006/relationships/tags" Target="../tags/tag52.xml"/><Relationship Id="rId19" Type="http://schemas.openxmlformats.org/officeDocument/2006/relationships/tags" Target="../tags/tag61.xml"/><Relationship Id="rId4" Type="http://schemas.openxmlformats.org/officeDocument/2006/relationships/tags" Target="../tags/tag46.xml"/><Relationship Id="rId9" Type="http://schemas.openxmlformats.org/officeDocument/2006/relationships/tags" Target="../tags/tag51.xml"/><Relationship Id="rId14" Type="http://schemas.openxmlformats.org/officeDocument/2006/relationships/tags" Target="../tags/tag56.xml"/><Relationship Id="rId2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: 圆角 1">
            <a:extLst>
              <a:ext uri="{FF2B5EF4-FFF2-40B4-BE49-F238E27FC236}">
                <a16:creationId xmlns:a16="http://schemas.microsoft.com/office/drawing/2014/main" id="{731B4F92-71D9-4461-9B20-6A67C42CC83C}"/>
              </a:ext>
            </a:extLst>
          </p:cNvPr>
          <p:cNvSpPr/>
          <p:nvPr/>
        </p:nvSpPr>
        <p:spPr>
          <a:xfrm>
            <a:off x="1681256" y="2226365"/>
            <a:ext cx="9251787" cy="4102717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、“中国创翼”创业创新大赛，选拔赛和总决赛的路演规则，每个项目路路演时间为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6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分钟。选手介绍项目的时间非常短，为了在这么有限的时间内完整展示自己的项目，路演人需要认真准备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BP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。</a:t>
            </a:r>
            <a:endParaRPr lang="en-US" altLang="zh-CN" sz="2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lang="en-US" altLang="zh-CN" sz="2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、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BP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的框架和内容可参考如下，至于整体的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PPT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色调和风格，以及每一页内容的呈现形式，建议项目方自己根据项目特点，精心设计或选择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PPT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模板，避免单调和与其他项目风格雷同。</a:t>
            </a:r>
            <a:endParaRPr lang="en-US" altLang="zh-CN" sz="2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endParaRPr lang="en-US" altLang="zh-CN" sz="2200" dirty="0">
              <a:solidFill>
                <a:schemeClr val="bg1"/>
              </a:solidFill>
              <a:latin typeface="华文细黑" panose="02010600040101010101" pitchFamily="2" charset="-122"/>
              <a:ea typeface="华文细黑" panose="02010600040101010101" pitchFamily="2" charset="-122"/>
            </a:endParaRPr>
          </a:p>
          <a:p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3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、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BP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的篇幅，一定控制在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20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页以内，</a:t>
            </a:r>
            <a:r>
              <a:rPr lang="en-US" altLang="zh-CN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16</a:t>
            </a:r>
            <a:r>
              <a:rPr lang="zh-CN" altLang="en-US" sz="2200" dirty="0">
                <a:solidFill>
                  <a:schemeClr val="bg1"/>
                </a:solidFill>
                <a:latin typeface="华文细黑" panose="02010600040101010101" pitchFamily="2" charset="-122"/>
                <a:ea typeface="华文细黑" panose="02010600040101010101" pitchFamily="2" charset="-122"/>
              </a:rPr>
              <a:t>页左右为宜。篇幅太长导致的结果，一定是“讲不完！”，带给你最糟糕的现场路演表现。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E89B3E3-8498-42CA-999A-4E6D3726AAD7}"/>
              </a:ext>
            </a:extLst>
          </p:cNvPr>
          <p:cNvSpPr txBox="1"/>
          <p:nvPr/>
        </p:nvSpPr>
        <p:spPr>
          <a:xfrm>
            <a:off x="251012" y="448235"/>
            <a:ext cx="236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latin typeface="幼圆" panose="02010509060101010101" pitchFamily="49" charset="-122"/>
                <a:ea typeface="幼圆" panose="02010509060101010101" pitchFamily="49" charset="-122"/>
              </a:rPr>
              <a:t>大赛提示：</a:t>
            </a:r>
          </a:p>
        </p:txBody>
      </p:sp>
    </p:spTree>
    <p:extLst>
      <p:ext uri="{BB962C8B-B14F-4D97-AF65-F5344CB8AC3E}">
        <p14:creationId xmlns:p14="http://schemas.microsoft.com/office/powerpoint/2010/main" val="15260265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-16510" y="2087240"/>
            <a:ext cx="12225655" cy="3138170"/>
          </a:xfrm>
          <a:prstGeom prst="rect">
            <a:avLst/>
          </a:prstGeom>
          <a:solidFill>
            <a:srgbClr val="2E75B6">
              <a:alpha val="12000"/>
            </a:srgbClr>
          </a:solidFill>
        </p:spPr>
        <p:txBody>
          <a:bodyPr wrap="square" rtlCol="0">
            <a:spAutoFit/>
          </a:bodyPr>
          <a:lstStyle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765810" y="412115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市场规模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87400" y="780415"/>
            <a:ext cx="109791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Market  Size 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2330450" y="2464435"/>
            <a:ext cx="7148533" cy="2621371"/>
            <a:chOff x="3581" y="3925"/>
            <a:chExt cx="9850" cy="3612"/>
          </a:xfrm>
        </p:grpSpPr>
        <p:grpSp>
          <p:nvGrpSpPr>
            <p:cNvPr id="8" name="组合 7"/>
            <p:cNvGrpSpPr/>
            <p:nvPr/>
          </p:nvGrpSpPr>
          <p:grpSpPr>
            <a:xfrm>
              <a:off x="6533" y="5325"/>
              <a:ext cx="3526" cy="806"/>
              <a:chOff x="8118" y="5325"/>
              <a:chExt cx="3526" cy="806"/>
            </a:xfrm>
          </p:grpSpPr>
          <p:sp>
            <p:nvSpPr>
              <p:cNvPr id="15" name="矩形 14"/>
              <p:cNvSpPr/>
              <p:nvPr>
                <p:custDataLst>
                  <p:tags r:id="rId5"/>
                </p:custDataLst>
              </p:nvPr>
            </p:nvSpPr>
            <p:spPr>
              <a:xfrm>
                <a:off x="8118" y="5325"/>
                <a:ext cx="3526" cy="807"/>
              </a:xfrm>
              <a:prstGeom prst="rect">
                <a:avLst/>
              </a:prstGeom>
              <a:gradFill>
                <a:gsLst>
                  <a:gs pos="33000">
                    <a:schemeClr val="tx2">
                      <a:lumMod val="20000"/>
                      <a:lumOff val="80000"/>
                    </a:schemeClr>
                  </a:gs>
                  <a:gs pos="100000">
                    <a:srgbClr val="EAEAEA"/>
                  </a:gs>
                </a:gsLst>
                <a:lin ang="5400000" scaled="0"/>
              </a:gradFill>
              <a:ln w="3175" cap="flat" cmpd="sng" algn="ctr">
                <a:noFill/>
                <a:prstDash val="solid"/>
              </a:ln>
              <a:effectLst>
                <a:outerShdw blurRad="12700" dist="12700" dir="5400000" algn="t" rotWithShape="0">
                  <a:srgbClr val="8A8A8A">
                    <a:alpha val="40000"/>
                  </a:srgbClr>
                </a:outerShdw>
              </a:effectLst>
            </p:spPr>
            <p:txBody>
              <a:bodyPr anchor="ctr">
                <a:normAutofit fontScale="92500" lnSpcReduction="20000"/>
              </a:bodyPr>
              <a:lstStyle/>
              <a:p>
                <a:pPr algn="ctr">
                  <a:lnSpc>
                    <a:spcPct val="120000"/>
                  </a:lnSpc>
                  <a:defRPr/>
                </a:pPr>
                <a:endParaRPr lang="zh-CN" altLang="en-US" sz="3200" kern="0">
                  <a:solidFill>
                    <a:srgbClr val="4D4D4D"/>
                  </a:solidFill>
                  <a:sym typeface="Arial" panose="020B0604020202020204" pitchFamily="34" charset="0"/>
                </a:endParaRPr>
              </a:p>
            </p:txBody>
          </p:sp>
          <p:grpSp>
            <p:nvGrpSpPr>
              <p:cNvPr id="98" name="Group 127"/>
              <p:cNvGrpSpPr/>
              <p:nvPr/>
            </p:nvGrpSpPr>
            <p:grpSpPr>
              <a:xfrm>
                <a:off x="9186" y="5373"/>
                <a:ext cx="1035" cy="683"/>
                <a:chOff x="2141517" y="2373325"/>
                <a:chExt cx="476251" cy="314325"/>
              </a:xfrm>
              <a:solidFill>
                <a:schemeClr val="bg1">
                  <a:lumMod val="75000"/>
                </a:schemeClr>
              </a:solidFill>
            </p:grpSpPr>
            <p:sp>
              <p:nvSpPr>
                <p:cNvPr id="99" name="Rectangle 22"/>
                <p:cNvSpPr>
                  <a:spLocks noChangeArrowheads="1"/>
                </p:cNvSpPr>
                <p:nvPr/>
              </p:nvSpPr>
              <p:spPr bwMode="auto">
                <a:xfrm>
                  <a:off x="2200255" y="2678125"/>
                  <a:ext cx="387350" cy="9525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0" name="Rectangle 23"/>
                <p:cNvSpPr>
                  <a:spLocks noChangeArrowheads="1"/>
                </p:cNvSpPr>
                <p:nvPr/>
              </p:nvSpPr>
              <p:spPr bwMode="auto">
                <a:xfrm>
                  <a:off x="2517755" y="2468575"/>
                  <a:ext cx="69850" cy="20955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1" name="Rectangle 24"/>
                <p:cNvSpPr>
                  <a:spLocks noChangeArrowheads="1"/>
                </p:cNvSpPr>
                <p:nvPr/>
              </p:nvSpPr>
              <p:spPr bwMode="auto">
                <a:xfrm>
                  <a:off x="2438380" y="2547950"/>
                  <a:ext cx="69850" cy="130175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2" name="Rectangle 25"/>
                <p:cNvSpPr>
                  <a:spLocks noChangeArrowheads="1"/>
                </p:cNvSpPr>
                <p:nvPr/>
              </p:nvSpPr>
              <p:spPr bwMode="auto">
                <a:xfrm>
                  <a:off x="2359005" y="2592400"/>
                  <a:ext cx="69850" cy="85725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3" name="Rectangle 26"/>
                <p:cNvSpPr>
                  <a:spLocks noChangeArrowheads="1"/>
                </p:cNvSpPr>
                <p:nvPr/>
              </p:nvSpPr>
              <p:spPr bwMode="auto">
                <a:xfrm>
                  <a:off x="2279630" y="2551125"/>
                  <a:ext cx="69850" cy="127000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4" name="Rectangle 27"/>
                <p:cNvSpPr>
                  <a:spLocks noChangeArrowheads="1"/>
                </p:cNvSpPr>
                <p:nvPr/>
              </p:nvSpPr>
              <p:spPr bwMode="auto">
                <a:xfrm>
                  <a:off x="2200255" y="2587637"/>
                  <a:ext cx="68263" cy="90488"/>
                </a:xfrm>
                <a:prstGeom prst="rect">
                  <a:avLst/>
                </a:prstGeom>
                <a:grpFill/>
                <a:ln w="9525">
                  <a:noFill/>
                  <a:miter lim="800000"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5" name="Freeform 28"/>
                <p:cNvSpPr/>
                <p:nvPr/>
              </p:nvSpPr>
              <p:spPr bwMode="auto">
                <a:xfrm>
                  <a:off x="2141517" y="2559062"/>
                  <a:ext cx="36513" cy="38100"/>
                </a:xfrm>
                <a:custGeom>
                  <a:avLst/>
                  <a:gdLst/>
                  <a:ahLst/>
                  <a:cxnLst>
                    <a:cxn ang="0">
                      <a:pos x="22" y="0"/>
                    </a:cxn>
                    <a:cxn ang="0">
                      <a:pos x="22" y="0"/>
                    </a:cxn>
                    <a:cxn ang="0">
                      <a:pos x="27" y="0"/>
                    </a:cxn>
                    <a:cxn ang="0">
                      <a:pos x="32" y="1"/>
                    </a:cxn>
                    <a:cxn ang="0">
                      <a:pos x="36" y="3"/>
                    </a:cxn>
                    <a:cxn ang="0">
                      <a:pos x="40" y="7"/>
                    </a:cxn>
                    <a:cxn ang="0">
                      <a:pos x="42" y="10"/>
                    </a:cxn>
                    <a:cxn ang="0">
                      <a:pos x="45" y="15"/>
                    </a:cxn>
                    <a:cxn ang="0">
                      <a:pos x="46" y="18"/>
                    </a:cxn>
                    <a:cxn ang="0">
                      <a:pos x="46" y="23"/>
                    </a:cxn>
                    <a:cxn ang="0">
                      <a:pos x="46" y="23"/>
                    </a:cxn>
                    <a:cxn ang="0">
                      <a:pos x="46" y="28"/>
                    </a:cxn>
                    <a:cxn ang="0">
                      <a:pos x="45" y="32"/>
                    </a:cxn>
                    <a:cxn ang="0">
                      <a:pos x="42" y="36"/>
                    </a:cxn>
                    <a:cxn ang="0">
                      <a:pos x="40" y="39"/>
                    </a:cxn>
                    <a:cxn ang="0">
                      <a:pos x="36" y="43"/>
                    </a:cxn>
                    <a:cxn ang="0">
                      <a:pos x="32" y="44"/>
                    </a:cxn>
                    <a:cxn ang="0">
                      <a:pos x="27" y="45"/>
                    </a:cxn>
                    <a:cxn ang="0">
                      <a:pos x="22" y="47"/>
                    </a:cxn>
                    <a:cxn ang="0">
                      <a:pos x="22" y="47"/>
                    </a:cxn>
                    <a:cxn ang="0">
                      <a:pos x="19" y="45"/>
                    </a:cxn>
                    <a:cxn ang="0">
                      <a:pos x="14" y="44"/>
                    </a:cxn>
                    <a:cxn ang="0">
                      <a:pos x="10" y="43"/>
                    </a:cxn>
                    <a:cxn ang="0">
                      <a:pos x="6" y="39"/>
                    </a:cxn>
                    <a:cxn ang="0">
                      <a:pos x="4" y="36"/>
                    </a:cxn>
                    <a:cxn ang="0">
                      <a:pos x="1" y="32"/>
                    </a:cxn>
                    <a:cxn ang="0">
                      <a:pos x="0" y="28"/>
                    </a:cxn>
                    <a:cxn ang="0">
                      <a:pos x="0" y="23"/>
                    </a:cxn>
                    <a:cxn ang="0">
                      <a:pos x="0" y="23"/>
                    </a:cxn>
                    <a:cxn ang="0">
                      <a:pos x="0" y="18"/>
                    </a:cxn>
                    <a:cxn ang="0">
                      <a:pos x="1" y="15"/>
                    </a:cxn>
                    <a:cxn ang="0">
                      <a:pos x="4" y="10"/>
                    </a:cxn>
                    <a:cxn ang="0">
                      <a:pos x="6" y="7"/>
                    </a:cxn>
                    <a:cxn ang="0">
                      <a:pos x="10" y="3"/>
                    </a:cxn>
                    <a:cxn ang="0">
                      <a:pos x="14" y="1"/>
                    </a:cxn>
                    <a:cxn ang="0">
                      <a:pos x="19" y="0"/>
                    </a:cxn>
                    <a:cxn ang="0">
                      <a:pos x="22" y="0"/>
                    </a:cxn>
                    <a:cxn ang="0">
                      <a:pos x="22" y="0"/>
                    </a:cxn>
                  </a:cxnLst>
                  <a:rect l="0" t="0" r="r" b="b"/>
                  <a:pathLst>
                    <a:path w="46" h="47">
                      <a:moveTo>
                        <a:pt x="22" y="0"/>
                      </a:moveTo>
                      <a:lnTo>
                        <a:pt x="22" y="0"/>
                      </a:lnTo>
                      <a:lnTo>
                        <a:pt x="27" y="0"/>
                      </a:lnTo>
                      <a:lnTo>
                        <a:pt x="32" y="1"/>
                      </a:lnTo>
                      <a:lnTo>
                        <a:pt x="36" y="3"/>
                      </a:lnTo>
                      <a:lnTo>
                        <a:pt x="40" y="7"/>
                      </a:lnTo>
                      <a:lnTo>
                        <a:pt x="42" y="10"/>
                      </a:lnTo>
                      <a:lnTo>
                        <a:pt x="45" y="15"/>
                      </a:lnTo>
                      <a:lnTo>
                        <a:pt x="46" y="18"/>
                      </a:lnTo>
                      <a:lnTo>
                        <a:pt x="46" y="23"/>
                      </a:lnTo>
                      <a:lnTo>
                        <a:pt x="46" y="23"/>
                      </a:lnTo>
                      <a:lnTo>
                        <a:pt x="46" y="28"/>
                      </a:lnTo>
                      <a:lnTo>
                        <a:pt x="45" y="32"/>
                      </a:lnTo>
                      <a:lnTo>
                        <a:pt x="42" y="36"/>
                      </a:lnTo>
                      <a:lnTo>
                        <a:pt x="40" y="39"/>
                      </a:lnTo>
                      <a:lnTo>
                        <a:pt x="36" y="43"/>
                      </a:lnTo>
                      <a:lnTo>
                        <a:pt x="32" y="44"/>
                      </a:lnTo>
                      <a:lnTo>
                        <a:pt x="27" y="45"/>
                      </a:lnTo>
                      <a:lnTo>
                        <a:pt x="22" y="47"/>
                      </a:lnTo>
                      <a:lnTo>
                        <a:pt x="22" y="47"/>
                      </a:lnTo>
                      <a:lnTo>
                        <a:pt x="19" y="45"/>
                      </a:lnTo>
                      <a:lnTo>
                        <a:pt x="14" y="44"/>
                      </a:lnTo>
                      <a:lnTo>
                        <a:pt x="10" y="43"/>
                      </a:lnTo>
                      <a:lnTo>
                        <a:pt x="6" y="39"/>
                      </a:lnTo>
                      <a:lnTo>
                        <a:pt x="4" y="36"/>
                      </a:lnTo>
                      <a:lnTo>
                        <a:pt x="1" y="32"/>
                      </a:lnTo>
                      <a:lnTo>
                        <a:pt x="0" y="28"/>
                      </a:lnTo>
                      <a:lnTo>
                        <a:pt x="0" y="23"/>
                      </a:lnTo>
                      <a:lnTo>
                        <a:pt x="0" y="23"/>
                      </a:lnTo>
                      <a:lnTo>
                        <a:pt x="0" y="18"/>
                      </a:lnTo>
                      <a:lnTo>
                        <a:pt x="1" y="15"/>
                      </a:lnTo>
                      <a:lnTo>
                        <a:pt x="4" y="10"/>
                      </a:lnTo>
                      <a:lnTo>
                        <a:pt x="6" y="7"/>
                      </a:lnTo>
                      <a:lnTo>
                        <a:pt x="10" y="3"/>
                      </a:lnTo>
                      <a:lnTo>
                        <a:pt x="14" y="1"/>
                      </a:lnTo>
                      <a:lnTo>
                        <a:pt x="19" y="0"/>
                      </a:lnTo>
                      <a:lnTo>
                        <a:pt x="22" y="0"/>
                      </a:lnTo>
                      <a:lnTo>
                        <a:pt x="22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6" name="Freeform 29"/>
                <p:cNvSpPr/>
                <p:nvPr/>
              </p:nvSpPr>
              <p:spPr bwMode="auto">
                <a:xfrm>
                  <a:off x="2568555" y="2373325"/>
                  <a:ext cx="49213" cy="47625"/>
                </a:xfrm>
                <a:custGeom>
                  <a:avLst/>
                  <a:gdLst/>
                  <a:ahLst/>
                  <a:cxnLst>
                    <a:cxn ang="0">
                      <a:pos x="62" y="0"/>
                    </a:cxn>
                    <a:cxn ang="0">
                      <a:pos x="0" y="1"/>
                    </a:cxn>
                    <a:cxn ang="0">
                      <a:pos x="22" y="29"/>
                    </a:cxn>
                    <a:cxn ang="0">
                      <a:pos x="43" y="59"/>
                    </a:cxn>
                    <a:cxn ang="0">
                      <a:pos x="62" y="0"/>
                    </a:cxn>
                  </a:cxnLst>
                  <a:rect l="0" t="0" r="r" b="b"/>
                  <a:pathLst>
                    <a:path w="62" h="59">
                      <a:moveTo>
                        <a:pt x="62" y="0"/>
                      </a:moveTo>
                      <a:lnTo>
                        <a:pt x="0" y="1"/>
                      </a:lnTo>
                      <a:lnTo>
                        <a:pt x="22" y="29"/>
                      </a:lnTo>
                      <a:lnTo>
                        <a:pt x="43" y="59"/>
                      </a:lnTo>
                      <a:lnTo>
                        <a:pt x="62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  <p:sp>
              <p:nvSpPr>
                <p:cNvPr id="107" name="Freeform 30"/>
                <p:cNvSpPr/>
                <p:nvPr/>
              </p:nvSpPr>
              <p:spPr bwMode="auto">
                <a:xfrm>
                  <a:off x="2176442" y="2397137"/>
                  <a:ext cx="404813" cy="169863"/>
                </a:xfrm>
                <a:custGeom>
                  <a:avLst/>
                  <a:gdLst/>
                  <a:ahLst/>
                  <a:cxnLst>
                    <a:cxn ang="0">
                      <a:pos x="0" y="204"/>
                    </a:cxn>
                    <a:cxn ang="0">
                      <a:pos x="176" y="73"/>
                    </a:cxn>
                    <a:cxn ang="0">
                      <a:pos x="182" y="70"/>
                    </a:cxn>
                    <a:cxn ang="0">
                      <a:pos x="186" y="75"/>
                    </a:cxn>
                    <a:cxn ang="0">
                      <a:pos x="270" y="174"/>
                    </a:cxn>
                    <a:cxn ang="0">
                      <a:pos x="502" y="0"/>
                    </a:cxn>
                    <a:cxn ang="0">
                      <a:pos x="507" y="7"/>
                    </a:cxn>
                    <a:cxn ang="0">
                      <a:pos x="511" y="12"/>
                    </a:cxn>
                    <a:cxn ang="0">
                      <a:pos x="274" y="190"/>
                    </a:cxn>
                    <a:cxn ang="0">
                      <a:pos x="268" y="193"/>
                    </a:cxn>
                    <a:cxn ang="0">
                      <a:pos x="263" y="188"/>
                    </a:cxn>
                    <a:cxn ang="0">
                      <a:pos x="180" y="89"/>
                    </a:cxn>
                    <a:cxn ang="0">
                      <a:pos x="9" y="216"/>
                    </a:cxn>
                    <a:cxn ang="0">
                      <a:pos x="9" y="216"/>
                    </a:cxn>
                    <a:cxn ang="0">
                      <a:pos x="5" y="209"/>
                    </a:cxn>
                    <a:cxn ang="0">
                      <a:pos x="0" y="204"/>
                    </a:cxn>
                    <a:cxn ang="0">
                      <a:pos x="0" y="204"/>
                    </a:cxn>
                  </a:cxnLst>
                  <a:rect l="0" t="0" r="r" b="b"/>
                  <a:pathLst>
                    <a:path w="511" h="216">
                      <a:moveTo>
                        <a:pt x="0" y="204"/>
                      </a:moveTo>
                      <a:lnTo>
                        <a:pt x="176" y="73"/>
                      </a:lnTo>
                      <a:lnTo>
                        <a:pt x="182" y="70"/>
                      </a:lnTo>
                      <a:lnTo>
                        <a:pt x="186" y="75"/>
                      </a:lnTo>
                      <a:lnTo>
                        <a:pt x="270" y="174"/>
                      </a:lnTo>
                      <a:lnTo>
                        <a:pt x="502" y="0"/>
                      </a:lnTo>
                      <a:lnTo>
                        <a:pt x="507" y="7"/>
                      </a:lnTo>
                      <a:lnTo>
                        <a:pt x="511" y="12"/>
                      </a:lnTo>
                      <a:lnTo>
                        <a:pt x="274" y="190"/>
                      </a:lnTo>
                      <a:lnTo>
                        <a:pt x="268" y="193"/>
                      </a:lnTo>
                      <a:lnTo>
                        <a:pt x="263" y="188"/>
                      </a:lnTo>
                      <a:lnTo>
                        <a:pt x="180" y="89"/>
                      </a:lnTo>
                      <a:lnTo>
                        <a:pt x="9" y="216"/>
                      </a:lnTo>
                      <a:lnTo>
                        <a:pt x="9" y="216"/>
                      </a:lnTo>
                      <a:lnTo>
                        <a:pt x="5" y="209"/>
                      </a:lnTo>
                      <a:lnTo>
                        <a:pt x="0" y="204"/>
                      </a:lnTo>
                      <a:lnTo>
                        <a:pt x="0" y="20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</a:ln>
              </p:spPr>
              <p:txBody>
                <a:bodyPr lIns="121920" tIns="60960" rIns="121920" bIns="60960"/>
                <a:lstStyle/>
                <a:p>
                  <a:pPr eaLnBrk="1" fontAlgn="auto" hangingPunct="1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 sz="3200" dirty="0">
                    <a:latin typeface="+mn-ea"/>
                    <a:ea typeface="+mn-ea"/>
                  </a:endParaRPr>
                </a:p>
              </p:txBody>
            </p:sp>
          </p:grpSp>
        </p:grpSp>
        <p:sp>
          <p:nvSpPr>
            <p:cNvPr id="16" name="AutoShape 8"/>
            <p:cNvSpPr>
              <a:spLocks noChangeArrowheads="1"/>
            </p:cNvSpPr>
            <p:nvPr>
              <p:custDataLst>
                <p:tags r:id="rId1"/>
              </p:custDataLst>
            </p:nvPr>
          </p:nvSpPr>
          <p:spPr bwMode="auto">
            <a:xfrm>
              <a:off x="3581" y="4372"/>
              <a:ext cx="3183" cy="2713"/>
            </a:xfrm>
            <a:prstGeom prst="hexagon">
              <a:avLst>
                <a:gd name="adj" fmla="val 29334"/>
                <a:gd name="vf" fmla="val 115470"/>
              </a:avLst>
            </a:prstGeom>
            <a:solidFill>
              <a:srgbClr val="304371"/>
            </a:soli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anchor="ctr">
              <a:normAutofit fontScale="97500"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sz="2800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整体</a:t>
              </a:r>
            </a:p>
            <a:p>
              <a:pPr algn="ctr">
                <a:lnSpc>
                  <a:spcPct val="120000"/>
                </a:lnSpc>
              </a:pPr>
              <a:r>
                <a:rPr lang="zh-CN" altLang="en-US" sz="2800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市场</a:t>
              </a:r>
            </a:p>
          </p:txBody>
        </p:sp>
        <p:sp>
          <p:nvSpPr>
            <p:cNvPr id="26" name="AutoShape 4"/>
            <p:cNvSpPr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9828" y="4857"/>
              <a:ext cx="1998" cy="1743"/>
            </a:xfrm>
            <a:prstGeom prst="hexagon">
              <a:avLst>
                <a:gd name="adj" fmla="val 28657"/>
                <a:gd name="vf" fmla="val 115470"/>
              </a:avLst>
            </a:prstGeom>
            <a:solidFill>
              <a:srgbClr val="2E75B6"/>
            </a:soli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lIns="0" tIns="0" rIns="0" bIns="0" anchor="ctr">
              <a:normAutofit/>
            </a:bodyPr>
            <a:lstStyle/>
            <a:p>
              <a:pPr lvl="0" algn="ctr">
                <a:lnSpc>
                  <a:spcPct val="120000"/>
                </a:lnSpc>
                <a:defRPr/>
              </a:pPr>
              <a:r>
                <a:rPr lang="zh-CN" altLang="en-US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细分市场</a:t>
              </a:r>
            </a:p>
          </p:txBody>
        </p:sp>
        <p:sp>
          <p:nvSpPr>
            <p:cNvPr id="27" name="AutoShape 1"/>
            <p:cNvSpPr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11416" y="3925"/>
              <a:ext cx="1998" cy="1743"/>
            </a:xfrm>
            <a:prstGeom prst="hexagon">
              <a:avLst>
                <a:gd name="adj" fmla="val 28657"/>
                <a:gd name="vf" fmla="val 115470"/>
              </a:avLst>
            </a:prstGeom>
            <a:solidFill>
              <a:schemeClr val="accent1">
                <a:lumMod val="75000"/>
              </a:schemeClr>
            </a:soli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lIns="0" tIns="0" rIns="0" bIns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细分</a:t>
              </a:r>
              <a:endParaRPr lang="zh-CN" altLang="da-DK" b="1" kern="0" dirty="0">
                <a:solidFill>
                  <a:schemeClr val="bg1"/>
                </a:solidFill>
                <a:sym typeface="Arial" panose="020B0604020202020204" pitchFamily="34" charset="0"/>
              </a:endParaRPr>
            </a:p>
            <a:p>
              <a:pPr algn="ctr">
                <a:lnSpc>
                  <a:spcPct val="120000"/>
                </a:lnSpc>
              </a:pPr>
              <a:r>
                <a:rPr lang="zh-CN" altLang="da-DK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市场</a:t>
              </a:r>
            </a:p>
          </p:txBody>
        </p:sp>
        <p:sp>
          <p:nvSpPr>
            <p:cNvPr id="28" name="AutoShape 5"/>
            <p:cNvSpPr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11433" y="5794"/>
              <a:ext cx="1998" cy="1743"/>
            </a:xfrm>
            <a:prstGeom prst="hexagon">
              <a:avLst>
                <a:gd name="adj" fmla="val 28657"/>
                <a:gd name="vf" fmla="val 115470"/>
              </a:avLst>
            </a:prstGeom>
            <a:solidFill>
              <a:srgbClr val="2E75B6"/>
            </a:solidFill>
            <a:ln w="3175" cap="flat" cmpd="sng" algn="ctr">
              <a:solidFill>
                <a:srgbClr val="D7D7D7"/>
              </a:solidFill>
              <a:prstDash val="solid"/>
            </a:ln>
            <a:effectLst>
              <a:outerShdw blurRad="63500" sx="102000" sy="102000" algn="ctr" rotWithShape="0">
                <a:prstClr val="black">
                  <a:alpha val="20000"/>
                </a:prstClr>
              </a:outerShdw>
            </a:effectLst>
          </p:spPr>
          <p:txBody>
            <a:bodyPr lIns="0" tIns="0" rIns="0" bIns="0" anchor="ctr">
              <a:normAutofit/>
            </a:bodyPr>
            <a:lstStyle/>
            <a:p>
              <a:pPr algn="ctr">
                <a:lnSpc>
                  <a:spcPct val="120000"/>
                </a:lnSpc>
              </a:pPr>
              <a:r>
                <a:rPr lang="zh-CN" altLang="en-US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细分</a:t>
              </a:r>
              <a:r>
                <a:rPr lang="zh-CN" altLang="da-DK" b="1" kern="0" dirty="0">
                  <a:solidFill>
                    <a:schemeClr val="bg1"/>
                  </a:solidFill>
                  <a:sym typeface="Arial" panose="020B0604020202020204" pitchFamily="34" charset="0"/>
                </a:rPr>
                <a:t>市场</a:t>
              </a:r>
            </a:p>
          </p:txBody>
        </p:sp>
      </p:grpSp>
      <p:grpSp>
        <p:nvGrpSpPr>
          <p:cNvPr id="31" name="组合 30"/>
          <p:cNvGrpSpPr/>
          <p:nvPr/>
        </p:nvGrpSpPr>
        <p:grpSpPr>
          <a:xfrm>
            <a:off x="545465" y="3606165"/>
            <a:ext cx="1402080" cy="337185"/>
            <a:chOff x="1436" y="4528"/>
            <a:chExt cx="2208" cy="531"/>
          </a:xfrm>
        </p:grpSpPr>
        <p:sp>
          <p:nvSpPr>
            <p:cNvPr id="32" name="TextBox 24"/>
            <p:cNvSpPr txBox="1"/>
            <p:nvPr/>
          </p:nvSpPr>
          <p:spPr>
            <a:xfrm>
              <a:off x="1436" y="4528"/>
              <a:ext cx="22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30437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核心业务市场</a:t>
              </a:r>
            </a:p>
          </p:txBody>
        </p:sp>
        <p:cxnSp>
          <p:nvCxnSpPr>
            <p:cNvPr id="34" name="直接连接符 33"/>
            <p:cNvCxnSpPr/>
            <p:nvPr/>
          </p:nvCxnSpPr>
          <p:spPr>
            <a:xfrm>
              <a:off x="2057" y="5055"/>
              <a:ext cx="510" cy="0"/>
            </a:xfrm>
            <a:prstGeom prst="line">
              <a:avLst/>
            </a:prstGeom>
            <a:ln w="38100"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9867265" y="3606165"/>
            <a:ext cx="1402080" cy="337185"/>
            <a:chOff x="1402" y="4528"/>
            <a:chExt cx="2208" cy="531"/>
          </a:xfrm>
        </p:grpSpPr>
        <p:sp>
          <p:nvSpPr>
            <p:cNvPr id="36" name="TextBox 24"/>
            <p:cNvSpPr txBox="1"/>
            <p:nvPr/>
          </p:nvSpPr>
          <p:spPr>
            <a:xfrm>
              <a:off x="1402" y="4528"/>
              <a:ext cx="2208" cy="5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zh-CN" altLang="en-US" sz="1600" b="1" dirty="0">
                  <a:solidFill>
                    <a:srgbClr val="30437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rPr>
                <a:t>潜在业务市场</a:t>
              </a:r>
            </a:p>
          </p:txBody>
        </p:sp>
        <p:cxnSp>
          <p:nvCxnSpPr>
            <p:cNvPr id="37" name="直接连接符 36"/>
            <p:cNvCxnSpPr/>
            <p:nvPr/>
          </p:nvCxnSpPr>
          <p:spPr>
            <a:xfrm>
              <a:off x="2057" y="5055"/>
              <a:ext cx="510" cy="0"/>
            </a:xfrm>
            <a:prstGeom prst="line">
              <a:avLst/>
            </a:prstGeom>
            <a:ln w="38100"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文本框 1"/>
          <p:cNvSpPr txBox="1"/>
          <p:nvPr/>
        </p:nvSpPr>
        <p:spPr>
          <a:xfrm>
            <a:off x="662480" y="4065905"/>
            <a:ext cx="1207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**亿</a:t>
            </a:r>
            <a:endParaRPr lang="zh-CN" alt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96805" y="4173855"/>
            <a:ext cx="1203960" cy="7067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b="1">
                <a:solidFill>
                  <a:srgbClr val="FF0000"/>
                </a:solidFill>
              </a:rPr>
              <a:t>？亿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581025" y="4758055"/>
            <a:ext cx="14542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/>
              <a:t>*****年数据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10037445" y="4772660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dirty="0"/>
              <a:t>未来</a:t>
            </a:r>
            <a:r>
              <a:rPr lang="zh-CN" altLang="en-US" dirty="0"/>
              <a:t>*年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2593731" y="4880610"/>
            <a:ext cx="1908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FA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业务</a:t>
            </a:r>
            <a:r>
              <a:rPr lang="zh-CN" altLang="en-US" sz="1200" kern="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佣金市场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6795560" y="4850388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细分市场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39" name="文本框 38">
            <a:extLst>
              <a:ext uri="{FF2B5EF4-FFF2-40B4-BE49-F238E27FC236}">
                <a16:creationId xmlns:a16="http://schemas.microsoft.com/office/drawing/2014/main" id="{0E77498C-51B5-4384-AACF-B7DE8A00EA4A}"/>
              </a:ext>
            </a:extLst>
          </p:cNvPr>
          <p:cNvSpPr txBox="1"/>
          <p:nvPr/>
        </p:nvSpPr>
        <p:spPr>
          <a:xfrm>
            <a:off x="999681" y="5465636"/>
            <a:ext cx="10383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、对项目所处行业、细分市场做出比较可观的描述和预测。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、尽量用数据做支撑，并标明数据来源。避免空话、套话。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、避免描述泛泛，过分夸大市场。投资机构都会对行业进行研究</a:t>
            </a:r>
            <a:r>
              <a:rPr lang="zh-CN" altLang="en-US" dirty="0">
                <a:solidFill>
                  <a:schemeClr val="accent2"/>
                </a:solidFill>
                <a:ea typeface="微软雅黑" panose="020B0503020204020204" charset="-122"/>
              </a:rPr>
              <a:t>。</a:t>
            </a:r>
            <a:endParaRPr lang="en-US" altLang="zh-CN" dirty="0">
              <a:solidFill>
                <a:schemeClr val="accent2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760452" y="41211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运营方案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66445" y="725170"/>
            <a:ext cx="154114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Adoption  Strategy</a:t>
            </a:r>
          </a:p>
        </p:txBody>
      </p:sp>
      <p:grpSp>
        <p:nvGrpSpPr>
          <p:cNvPr id="64" name="组合 63"/>
          <p:cNvGrpSpPr/>
          <p:nvPr/>
        </p:nvGrpSpPr>
        <p:grpSpPr>
          <a:xfrm>
            <a:off x="1466215" y="1560195"/>
            <a:ext cx="9103995" cy="1889125"/>
            <a:chOff x="2808" y="4433"/>
            <a:chExt cx="13583" cy="3206"/>
          </a:xfrm>
        </p:grpSpPr>
        <p:grpSp>
          <p:nvGrpSpPr>
            <p:cNvPr id="31" name="组合 30"/>
            <p:cNvGrpSpPr/>
            <p:nvPr>
              <p:custDataLst>
                <p:tags r:id="rId1"/>
              </p:custDataLst>
            </p:nvPr>
          </p:nvGrpSpPr>
          <p:grpSpPr>
            <a:xfrm>
              <a:off x="2808" y="4433"/>
              <a:ext cx="3754" cy="756"/>
              <a:chOff x="1305719" y="2742116"/>
              <a:chExt cx="2383896" cy="480256"/>
            </a:xfrm>
          </p:grpSpPr>
          <p:sp>
            <p:nvSpPr>
              <p:cNvPr id="32" name="Rectangle 10"/>
              <p:cNvSpPr>
                <a:spLocks noChangeArrowheads="1"/>
              </p:cNvSpPr>
              <p:nvPr>
                <p:custDataLst>
                  <p:tags r:id="rId18"/>
                </p:custDataLst>
              </p:nvPr>
            </p:nvSpPr>
            <p:spPr bwMode="auto">
              <a:xfrm>
                <a:off x="1447712" y="2742116"/>
                <a:ext cx="2138011" cy="38850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0000" tIns="46800" rIns="90000" bIns="46800" numCol="1" anchor="t" anchorCtr="0" compatLnSpc="1">
                <a:normAutofit lnSpcReduction="10000"/>
              </a:bodyPr>
              <a:lstStyle/>
              <a:p>
                <a:endParaRPr lang="zh-CN" altLang="en-US"/>
              </a:p>
            </p:txBody>
          </p:sp>
          <p:grpSp>
            <p:nvGrpSpPr>
              <p:cNvPr id="33" name="组合 32"/>
              <p:cNvGrpSpPr/>
              <p:nvPr/>
            </p:nvGrpSpPr>
            <p:grpSpPr>
              <a:xfrm>
                <a:off x="1305719" y="2831688"/>
                <a:ext cx="303624" cy="390684"/>
                <a:chOff x="1305719" y="2833529"/>
                <a:chExt cx="303624" cy="390684"/>
              </a:xfrm>
            </p:grpSpPr>
            <p:sp>
              <p:nvSpPr>
                <p:cNvPr id="34" name="Freeform 9"/>
                <p:cNvSpPr/>
                <p:nvPr>
                  <p:custDataLst>
                    <p:tags r:id="rId22"/>
                  </p:custDataLst>
                </p:nvPr>
              </p:nvSpPr>
              <p:spPr bwMode="auto">
                <a:xfrm>
                  <a:off x="1305719" y="2833529"/>
                  <a:ext cx="303624" cy="387419"/>
                </a:xfrm>
                <a:custGeom>
                  <a:avLst/>
                  <a:gdLst>
                    <a:gd name="T0" fmla="*/ 279 w 279"/>
                    <a:gd name="T1" fmla="*/ 356 h 356"/>
                    <a:gd name="T2" fmla="*/ 0 w 279"/>
                    <a:gd name="T3" fmla="*/ 356 h 356"/>
                    <a:gd name="T4" fmla="*/ 95 w 279"/>
                    <a:gd name="T5" fmla="*/ 189 h 356"/>
                    <a:gd name="T6" fmla="*/ 0 w 279"/>
                    <a:gd name="T7" fmla="*/ 0 h 356"/>
                    <a:gd name="T8" fmla="*/ 279 w 279"/>
                    <a:gd name="T9" fmla="*/ 0 h 356"/>
                    <a:gd name="T10" fmla="*/ 279 w 279"/>
                    <a:gd name="T11" fmla="*/ 356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9" h="356">
                      <a:moveTo>
                        <a:pt x="279" y="356"/>
                      </a:moveTo>
                      <a:lnTo>
                        <a:pt x="0" y="356"/>
                      </a:lnTo>
                      <a:lnTo>
                        <a:pt x="95" y="189"/>
                      </a:lnTo>
                      <a:lnTo>
                        <a:pt x="0" y="0"/>
                      </a:lnTo>
                      <a:lnTo>
                        <a:pt x="279" y="0"/>
                      </a:lnTo>
                      <a:lnTo>
                        <a:pt x="279" y="3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lnSpcReduction="10000"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5" name="Freeform 11"/>
                <p:cNvSpPr/>
                <p:nvPr>
                  <p:custDataLst>
                    <p:tags r:id="rId23"/>
                  </p:custDataLst>
                </p:nvPr>
              </p:nvSpPr>
              <p:spPr bwMode="auto">
                <a:xfrm>
                  <a:off x="1424339" y="3132800"/>
                  <a:ext cx="185003" cy="91413"/>
                </a:xfrm>
                <a:custGeom>
                  <a:avLst/>
                  <a:gdLst>
                    <a:gd name="T0" fmla="*/ 0 w 170"/>
                    <a:gd name="T1" fmla="*/ 0 h 84"/>
                    <a:gd name="T2" fmla="*/ 170 w 170"/>
                    <a:gd name="T3" fmla="*/ 84 h 84"/>
                    <a:gd name="T4" fmla="*/ 170 w 170"/>
                    <a:gd name="T5" fmla="*/ 0 h 84"/>
                    <a:gd name="T6" fmla="*/ 0 w 170"/>
                    <a:gd name="T7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0" h="84">
                      <a:moveTo>
                        <a:pt x="0" y="0"/>
                      </a:moveTo>
                      <a:lnTo>
                        <a:pt x="170" y="84"/>
                      </a:lnTo>
                      <a:lnTo>
                        <a:pt x="17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fontScale="25000" lnSpcReduction="20000"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36" name="组合 35"/>
              <p:cNvGrpSpPr/>
              <p:nvPr/>
            </p:nvGrpSpPr>
            <p:grpSpPr>
              <a:xfrm>
                <a:off x="3385991" y="2831688"/>
                <a:ext cx="303624" cy="390684"/>
                <a:chOff x="3562350" y="2830264"/>
                <a:chExt cx="303624" cy="390684"/>
              </a:xfrm>
            </p:grpSpPr>
            <p:sp>
              <p:nvSpPr>
                <p:cNvPr id="37" name="Freeform 12"/>
                <p:cNvSpPr/>
                <p:nvPr>
                  <p:custDataLst>
                    <p:tags r:id="rId20"/>
                  </p:custDataLst>
                </p:nvPr>
              </p:nvSpPr>
              <p:spPr bwMode="auto">
                <a:xfrm>
                  <a:off x="3562350" y="2830264"/>
                  <a:ext cx="303624" cy="387419"/>
                </a:xfrm>
                <a:custGeom>
                  <a:avLst/>
                  <a:gdLst>
                    <a:gd name="T0" fmla="*/ 0 w 279"/>
                    <a:gd name="T1" fmla="*/ 356 h 356"/>
                    <a:gd name="T2" fmla="*/ 279 w 279"/>
                    <a:gd name="T3" fmla="*/ 356 h 356"/>
                    <a:gd name="T4" fmla="*/ 182 w 279"/>
                    <a:gd name="T5" fmla="*/ 189 h 356"/>
                    <a:gd name="T6" fmla="*/ 279 w 279"/>
                    <a:gd name="T7" fmla="*/ 0 h 356"/>
                    <a:gd name="T8" fmla="*/ 0 w 279"/>
                    <a:gd name="T9" fmla="*/ 0 h 356"/>
                    <a:gd name="T10" fmla="*/ 0 w 279"/>
                    <a:gd name="T11" fmla="*/ 356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9" h="356">
                      <a:moveTo>
                        <a:pt x="0" y="356"/>
                      </a:moveTo>
                      <a:lnTo>
                        <a:pt x="279" y="356"/>
                      </a:lnTo>
                      <a:lnTo>
                        <a:pt x="182" y="189"/>
                      </a:lnTo>
                      <a:lnTo>
                        <a:pt x="279" y="0"/>
                      </a:lnTo>
                      <a:lnTo>
                        <a:pt x="0" y="0"/>
                      </a:lnTo>
                      <a:lnTo>
                        <a:pt x="0" y="3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lnSpcReduction="10000"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38" name="Freeform 13"/>
                <p:cNvSpPr/>
                <p:nvPr>
                  <p:custDataLst>
                    <p:tags r:id="rId21"/>
                  </p:custDataLst>
                </p:nvPr>
              </p:nvSpPr>
              <p:spPr bwMode="auto">
                <a:xfrm>
                  <a:off x="3562350" y="3129535"/>
                  <a:ext cx="185003" cy="91413"/>
                </a:xfrm>
                <a:custGeom>
                  <a:avLst/>
                  <a:gdLst>
                    <a:gd name="T0" fmla="*/ 170 w 170"/>
                    <a:gd name="T1" fmla="*/ 0 h 84"/>
                    <a:gd name="T2" fmla="*/ 0 w 170"/>
                    <a:gd name="T3" fmla="*/ 84 h 84"/>
                    <a:gd name="T4" fmla="*/ 0 w 170"/>
                    <a:gd name="T5" fmla="*/ 0 h 84"/>
                    <a:gd name="T6" fmla="*/ 170 w 170"/>
                    <a:gd name="T7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0" h="84">
                      <a:moveTo>
                        <a:pt x="170" y="0"/>
                      </a:moveTo>
                      <a:lnTo>
                        <a:pt x="0" y="84"/>
                      </a:lnTo>
                      <a:lnTo>
                        <a:pt x="0" y="0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fontScale="25000" lnSpcReduction="20000"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39" name="TextBox 135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1424338" y="2742659"/>
                <a:ext cx="2138012" cy="387419"/>
              </a:xfrm>
              <a:prstGeom prst="rect">
                <a:avLst/>
              </a:prstGeom>
              <a:noFill/>
            </p:spPr>
            <p:txBody>
              <a:bodyPr vert="horz" wrap="square" lIns="90000" tIns="46800" rIns="90000" bIns="46800" rtlCol="0" anchor="ctr" anchorCtr="0"/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+mj-cs"/>
                  </a:rPr>
                  <a:t>一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j-cs"/>
                </a:endParaRPr>
              </a:p>
            </p:txBody>
          </p:sp>
        </p:grpSp>
        <p:grpSp>
          <p:nvGrpSpPr>
            <p:cNvPr id="41" name="组合 40"/>
            <p:cNvGrpSpPr/>
            <p:nvPr>
              <p:custDataLst>
                <p:tags r:id="rId2"/>
              </p:custDataLst>
            </p:nvPr>
          </p:nvGrpSpPr>
          <p:grpSpPr>
            <a:xfrm>
              <a:off x="7723" y="4433"/>
              <a:ext cx="3754" cy="756"/>
              <a:chOff x="1305719" y="2742116"/>
              <a:chExt cx="2383896" cy="480256"/>
            </a:xfrm>
          </p:grpSpPr>
          <p:sp>
            <p:nvSpPr>
              <p:cNvPr id="42" name="Rectangle 10"/>
              <p:cNvSpPr>
                <a:spLocks noChangeArrowheads="1"/>
              </p:cNvSpPr>
              <p:nvPr>
                <p:custDataLst>
                  <p:tags r:id="rId12"/>
                </p:custDataLst>
              </p:nvPr>
            </p:nvSpPr>
            <p:spPr bwMode="auto">
              <a:xfrm>
                <a:off x="1447712" y="2742116"/>
                <a:ext cx="2138011" cy="38850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0000" tIns="46800" rIns="90000" bIns="46800" numCol="1" anchor="t" anchorCtr="0" compatLnSpc="1">
                <a:normAutofit lnSpcReduction="10000"/>
              </a:bodyPr>
              <a:lstStyle/>
              <a:p>
                <a:endParaRPr lang="zh-CN" altLang="en-US"/>
              </a:p>
            </p:txBody>
          </p:sp>
          <p:grpSp>
            <p:nvGrpSpPr>
              <p:cNvPr id="43" name="组合 42"/>
              <p:cNvGrpSpPr/>
              <p:nvPr/>
            </p:nvGrpSpPr>
            <p:grpSpPr>
              <a:xfrm>
                <a:off x="1305719" y="2831688"/>
                <a:ext cx="303624" cy="390684"/>
                <a:chOff x="1305719" y="2833529"/>
                <a:chExt cx="303624" cy="390684"/>
              </a:xfrm>
            </p:grpSpPr>
            <p:sp>
              <p:nvSpPr>
                <p:cNvPr id="44" name="Freeform 9"/>
                <p:cNvSpPr/>
                <p:nvPr>
                  <p:custDataLst>
                    <p:tags r:id="rId16"/>
                  </p:custDataLst>
                </p:nvPr>
              </p:nvSpPr>
              <p:spPr bwMode="auto">
                <a:xfrm>
                  <a:off x="1305719" y="2833529"/>
                  <a:ext cx="303624" cy="387419"/>
                </a:xfrm>
                <a:custGeom>
                  <a:avLst/>
                  <a:gdLst>
                    <a:gd name="T0" fmla="*/ 279 w 279"/>
                    <a:gd name="T1" fmla="*/ 356 h 356"/>
                    <a:gd name="T2" fmla="*/ 0 w 279"/>
                    <a:gd name="T3" fmla="*/ 356 h 356"/>
                    <a:gd name="T4" fmla="*/ 95 w 279"/>
                    <a:gd name="T5" fmla="*/ 189 h 356"/>
                    <a:gd name="T6" fmla="*/ 0 w 279"/>
                    <a:gd name="T7" fmla="*/ 0 h 356"/>
                    <a:gd name="T8" fmla="*/ 279 w 279"/>
                    <a:gd name="T9" fmla="*/ 0 h 356"/>
                    <a:gd name="T10" fmla="*/ 279 w 279"/>
                    <a:gd name="T11" fmla="*/ 356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9" h="356">
                      <a:moveTo>
                        <a:pt x="279" y="356"/>
                      </a:moveTo>
                      <a:lnTo>
                        <a:pt x="0" y="356"/>
                      </a:lnTo>
                      <a:lnTo>
                        <a:pt x="95" y="189"/>
                      </a:lnTo>
                      <a:lnTo>
                        <a:pt x="0" y="0"/>
                      </a:lnTo>
                      <a:lnTo>
                        <a:pt x="279" y="0"/>
                      </a:lnTo>
                      <a:lnTo>
                        <a:pt x="279" y="3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lnSpcReduction="10000"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5" name="Freeform 11"/>
                <p:cNvSpPr/>
                <p:nvPr>
                  <p:custDataLst>
                    <p:tags r:id="rId17"/>
                  </p:custDataLst>
                </p:nvPr>
              </p:nvSpPr>
              <p:spPr bwMode="auto">
                <a:xfrm>
                  <a:off x="1424339" y="3132800"/>
                  <a:ext cx="185003" cy="91413"/>
                </a:xfrm>
                <a:custGeom>
                  <a:avLst/>
                  <a:gdLst>
                    <a:gd name="T0" fmla="*/ 0 w 170"/>
                    <a:gd name="T1" fmla="*/ 0 h 84"/>
                    <a:gd name="T2" fmla="*/ 170 w 170"/>
                    <a:gd name="T3" fmla="*/ 84 h 84"/>
                    <a:gd name="T4" fmla="*/ 170 w 170"/>
                    <a:gd name="T5" fmla="*/ 0 h 84"/>
                    <a:gd name="T6" fmla="*/ 0 w 170"/>
                    <a:gd name="T7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0" h="84">
                      <a:moveTo>
                        <a:pt x="0" y="0"/>
                      </a:moveTo>
                      <a:lnTo>
                        <a:pt x="170" y="84"/>
                      </a:lnTo>
                      <a:lnTo>
                        <a:pt x="17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fontScale="25000" lnSpcReduction="20000"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46" name="组合 45"/>
              <p:cNvGrpSpPr/>
              <p:nvPr/>
            </p:nvGrpSpPr>
            <p:grpSpPr>
              <a:xfrm>
                <a:off x="3385991" y="2831688"/>
                <a:ext cx="303624" cy="390684"/>
                <a:chOff x="3562350" y="2830264"/>
                <a:chExt cx="303624" cy="390684"/>
              </a:xfrm>
            </p:grpSpPr>
            <p:sp>
              <p:nvSpPr>
                <p:cNvPr id="47" name="Freeform 12"/>
                <p:cNvSpPr/>
                <p:nvPr>
                  <p:custDataLst>
                    <p:tags r:id="rId14"/>
                  </p:custDataLst>
                </p:nvPr>
              </p:nvSpPr>
              <p:spPr bwMode="auto">
                <a:xfrm>
                  <a:off x="3562350" y="2830264"/>
                  <a:ext cx="303624" cy="387419"/>
                </a:xfrm>
                <a:custGeom>
                  <a:avLst/>
                  <a:gdLst>
                    <a:gd name="T0" fmla="*/ 0 w 279"/>
                    <a:gd name="T1" fmla="*/ 356 h 356"/>
                    <a:gd name="T2" fmla="*/ 279 w 279"/>
                    <a:gd name="T3" fmla="*/ 356 h 356"/>
                    <a:gd name="T4" fmla="*/ 182 w 279"/>
                    <a:gd name="T5" fmla="*/ 189 h 356"/>
                    <a:gd name="T6" fmla="*/ 279 w 279"/>
                    <a:gd name="T7" fmla="*/ 0 h 356"/>
                    <a:gd name="T8" fmla="*/ 0 w 279"/>
                    <a:gd name="T9" fmla="*/ 0 h 356"/>
                    <a:gd name="T10" fmla="*/ 0 w 279"/>
                    <a:gd name="T11" fmla="*/ 356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9" h="356">
                      <a:moveTo>
                        <a:pt x="0" y="356"/>
                      </a:moveTo>
                      <a:lnTo>
                        <a:pt x="279" y="356"/>
                      </a:lnTo>
                      <a:lnTo>
                        <a:pt x="182" y="189"/>
                      </a:lnTo>
                      <a:lnTo>
                        <a:pt x="279" y="0"/>
                      </a:lnTo>
                      <a:lnTo>
                        <a:pt x="0" y="0"/>
                      </a:lnTo>
                      <a:lnTo>
                        <a:pt x="0" y="3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lnSpcReduction="10000"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48" name="Freeform 13"/>
                <p:cNvSpPr/>
                <p:nvPr>
                  <p:custDataLst>
                    <p:tags r:id="rId15"/>
                  </p:custDataLst>
                </p:nvPr>
              </p:nvSpPr>
              <p:spPr bwMode="auto">
                <a:xfrm>
                  <a:off x="3562350" y="3129535"/>
                  <a:ext cx="185003" cy="91413"/>
                </a:xfrm>
                <a:custGeom>
                  <a:avLst/>
                  <a:gdLst>
                    <a:gd name="T0" fmla="*/ 170 w 170"/>
                    <a:gd name="T1" fmla="*/ 0 h 84"/>
                    <a:gd name="T2" fmla="*/ 0 w 170"/>
                    <a:gd name="T3" fmla="*/ 84 h 84"/>
                    <a:gd name="T4" fmla="*/ 0 w 170"/>
                    <a:gd name="T5" fmla="*/ 0 h 84"/>
                    <a:gd name="T6" fmla="*/ 170 w 170"/>
                    <a:gd name="T7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0" h="84">
                      <a:moveTo>
                        <a:pt x="170" y="0"/>
                      </a:moveTo>
                      <a:lnTo>
                        <a:pt x="0" y="84"/>
                      </a:lnTo>
                      <a:lnTo>
                        <a:pt x="0" y="0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fontScale="25000" lnSpcReduction="20000"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49" name="TextBox 135"/>
              <p:cNvSpPr txBox="1"/>
              <p:nvPr>
                <p:custDataLst>
                  <p:tags r:id="rId13"/>
                </p:custDataLst>
              </p:nvPr>
            </p:nvSpPr>
            <p:spPr>
              <a:xfrm>
                <a:off x="1424338" y="2742659"/>
                <a:ext cx="2138012" cy="387419"/>
              </a:xfrm>
              <a:prstGeom prst="rect">
                <a:avLst/>
              </a:prstGeom>
              <a:noFill/>
            </p:spPr>
            <p:txBody>
              <a:bodyPr vert="horz" wrap="square" lIns="90000" tIns="46800" rIns="90000" bIns="46800" rtlCol="0" anchor="ctr" anchorCtr="0"/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+mj-cs"/>
                  </a:rPr>
                  <a:t>二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j-cs"/>
                </a:endParaRPr>
              </a:p>
            </p:txBody>
          </p:sp>
        </p:grpSp>
        <p:grpSp>
          <p:nvGrpSpPr>
            <p:cNvPr id="51" name="组合 50"/>
            <p:cNvGrpSpPr/>
            <p:nvPr>
              <p:custDataLst>
                <p:tags r:id="rId3"/>
              </p:custDataLst>
            </p:nvPr>
          </p:nvGrpSpPr>
          <p:grpSpPr>
            <a:xfrm>
              <a:off x="12637" y="4433"/>
              <a:ext cx="3754" cy="756"/>
              <a:chOff x="1305719" y="2742116"/>
              <a:chExt cx="2383896" cy="480256"/>
            </a:xfrm>
          </p:grpSpPr>
          <p:sp>
            <p:nvSpPr>
              <p:cNvPr id="52" name="Rectangle 10"/>
              <p:cNvSpPr>
                <a:spLocks noChangeArrowheads="1"/>
              </p:cNvSpPr>
              <p:nvPr>
                <p:custDataLst>
                  <p:tags r:id="rId6"/>
                </p:custDataLst>
              </p:nvPr>
            </p:nvSpPr>
            <p:spPr bwMode="auto">
              <a:xfrm>
                <a:off x="1447712" y="2742116"/>
                <a:ext cx="2138011" cy="388507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0000" tIns="46800" rIns="90000" bIns="46800" numCol="1" anchor="t" anchorCtr="0" compatLnSpc="1">
                <a:normAutofit lnSpcReduction="10000"/>
              </a:bodyPr>
              <a:lstStyle/>
              <a:p>
                <a:endParaRPr lang="zh-CN" altLang="en-US"/>
              </a:p>
            </p:txBody>
          </p:sp>
          <p:grpSp>
            <p:nvGrpSpPr>
              <p:cNvPr id="53" name="组合 52"/>
              <p:cNvGrpSpPr/>
              <p:nvPr/>
            </p:nvGrpSpPr>
            <p:grpSpPr>
              <a:xfrm>
                <a:off x="1305719" y="2831688"/>
                <a:ext cx="303624" cy="390684"/>
                <a:chOff x="1305719" y="2833529"/>
                <a:chExt cx="303624" cy="390684"/>
              </a:xfrm>
            </p:grpSpPr>
            <p:sp>
              <p:nvSpPr>
                <p:cNvPr id="54" name="Freeform 9"/>
                <p:cNvSpPr/>
                <p:nvPr>
                  <p:custDataLst>
                    <p:tags r:id="rId10"/>
                  </p:custDataLst>
                </p:nvPr>
              </p:nvSpPr>
              <p:spPr bwMode="auto">
                <a:xfrm>
                  <a:off x="1305719" y="2833529"/>
                  <a:ext cx="303624" cy="387419"/>
                </a:xfrm>
                <a:custGeom>
                  <a:avLst/>
                  <a:gdLst>
                    <a:gd name="T0" fmla="*/ 279 w 279"/>
                    <a:gd name="T1" fmla="*/ 356 h 356"/>
                    <a:gd name="T2" fmla="*/ 0 w 279"/>
                    <a:gd name="T3" fmla="*/ 356 h 356"/>
                    <a:gd name="T4" fmla="*/ 95 w 279"/>
                    <a:gd name="T5" fmla="*/ 189 h 356"/>
                    <a:gd name="T6" fmla="*/ 0 w 279"/>
                    <a:gd name="T7" fmla="*/ 0 h 356"/>
                    <a:gd name="T8" fmla="*/ 279 w 279"/>
                    <a:gd name="T9" fmla="*/ 0 h 356"/>
                    <a:gd name="T10" fmla="*/ 279 w 279"/>
                    <a:gd name="T11" fmla="*/ 356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9" h="356">
                      <a:moveTo>
                        <a:pt x="279" y="356"/>
                      </a:moveTo>
                      <a:lnTo>
                        <a:pt x="0" y="356"/>
                      </a:lnTo>
                      <a:lnTo>
                        <a:pt x="95" y="189"/>
                      </a:lnTo>
                      <a:lnTo>
                        <a:pt x="0" y="0"/>
                      </a:lnTo>
                      <a:lnTo>
                        <a:pt x="279" y="0"/>
                      </a:lnTo>
                      <a:lnTo>
                        <a:pt x="279" y="3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lnSpcReduction="10000"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5" name="Freeform 11"/>
                <p:cNvSpPr/>
                <p:nvPr>
                  <p:custDataLst>
                    <p:tags r:id="rId11"/>
                  </p:custDataLst>
                </p:nvPr>
              </p:nvSpPr>
              <p:spPr bwMode="auto">
                <a:xfrm>
                  <a:off x="1424339" y="3132800"/>
                  <a:ext cx="185003" cy="91413"/>
                </a:xfrm>
                <a:custGeom>
                  <a:avLst/>
                  <a:gdLst>
                    <a:gd name="T0" fmla="*/ 0 w 170"/>
                    <a:gd name="T1" fmla="*/ 0 h 84"/>
                    <a:gd name="T2" fmla="*/ 170 w 170"/>
                    <a:gd name="T3" fmla="*/ 84 h 84"/>
                    <a:gd name="T4" fmla="*/ 170 w 170"/>
                    <a:gd name="T5" fmla="*/ 0 h 84"/>
                    <a:gd name="T6" fmla="*/ 0 w 170"/>
                    <a:gd name="T7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0" h="84">
                      <a:moveTo>
                        <a:pt x="0" y="0"/>
                      </a:moveTo>
                      <a:lnTo>
                        <a:pt x="170" y="84"/>
                      </a:lnTo>
                      <a:lnTo>
                        <a:pt x="17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fontScale="25000" lnSpcReduction="20000"/>
                </a:bodyPr>
                <a:lstStyle/>
                <a:p>
                  <a:endParaRPr lang="zh-CN" altLang="en-US"/>
                </a:p>
              </p:txBody>
            </p:sp>
          </p:grpSp>
          <p:grpSp>
            <p:nvGrpSpPr>
              <p:cNvPr id="57" name="组合 56"/>
              <p:cNvGrpSpPr/>
              <p:nvPr/>
            </p:nvGrpSpPr>
            <p:grpSpPr>
              <a:xfrm>
                <a:off x="3385991" y="2831688"/>
                <a:ext cx="303624" cy="390684"/>
                <a:chOff x="3562350" y="2830264"/>
                <a:chExt cx="303624" cy="390684"/>
              </a:xfrm>
            </p:grpSpPr>
            <p:sp>
              <p:nvSpPr>
                <p:cNvPr id="58" name="Freeform 12"/>
                <p:cNvSpPr/>
                <p:nvPr>
                  <p:custDataLst>
                    <p:tags r:id="rId8"/>
                  </p:custDataLst>
                </p:nvPr>
              </p:nvSpPr>
              <p:spPr bwMode="auto">
                <a:xfrm>
                  <a:off x="3562350" y="2830264"/>
                  <a:ext cx="303624" cy="387419"/>
                </a:xfrm>
                <a:custGeom>
                  <a:avLst/>
                  <a:gdLst>
                    <a:gd name="T0" fmla="*/ 0 w 279"/>
                    <a:gd name="T1" fmla="*/ 356 h 356"/>
                    <a:gd name="T2" fmla="*/ 279 w 279"/>
                    <a:gd name="T3" fmla="*/ 356 h 356"/>
                    <a:gd name="T4" fmla="*/ 182 w 279"/>
                    <a:gd name="T5" fmla="*/ 189 h 356"/>
                    <a:gd name="T6" fmla="*/ 279 w 279"/>
                    <a:gd name="T7" fmla="*/ 0 h 356"/>
                    <a:gd name="T8" fmla="*/ 0 w 279"/>
                    <a:gd name="T9" fmla="*/ 0 h 356"/>
                    <a:gd name="T10" fmla="*/ 0 w 279"/>
                    <a:gd name="T11" fmla="*/ 356 h 35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79" h="356">
                      <a:moveTo>
                        <a:pt x="0" y="356"/>
                      </a:moveTo>
                      <a:lnTo>
                        <a:pt x="279" y="356"/>
                      </a:lnTo>
                      <a:lnTo>
                        <a:pt x="182" y="189"/>
                      </a:lnTo>
                      <a:lnTo>
                        <a:pt x="279" y="0"/>
                      </a:lnTo>
                      <a:lnTo>
                        <a:pt x="0" y="0"/>
                      </a:lnTo>
                      <a:lnTo>
                        <a:pt x="0" y="356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lnSpcReduction="10000"/>
                </a:bodyPr>
                <a:lstStyle/>
                <a:p>
                  <a:endParaRPr lang="zh-CN" altLang="en-US"/>
                </a:p>
              </p:txBody>
            </p:sp>
            <p:sp>
              <p:nvSpPr>
                <p:cNvPr id="59" name="Freeform 13"/>
                <p:cNvSpPr/>
                <p:nvPr>
                  <p:custDataLst>
                    <p:tags r:id="rId9"/>
                  </p:custDataLst>
                </p:nvPr>
              </p:nvSpPr>
              <p:spPr bwMode="auto">
                <a:xfrm>
                  <a:off x="3562350" y="3129535"/>
                  <a:ext cx="185003" cy="91413"/>
                </a:xfrm>
                <a:custGeom>
                  <a:avLst/>
                  <a:gdLst>
                    <a:gd name="T0" fmla="*/ 170 w 170"/>
                    <a:gd name="T1" fmla="*/ 0 h 84"/>
                    <a:gd name="T2" fmla="*/ 0 w 170"/>
                    <a:gd name="T3" fmla="*/ 84 h 84"/>
                    <a:gd name="T4" fmla="*/ 0 w 170"/>
                    <a:gd name="T5" fmla="*/ 0 h 84"/>
                    <a:gd name="T6" fmla="*/ 170 w 170"/>
                    <a:gd name="T7" fmla="*/ 0 h 8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70" h="84">
                      <a:moveTo>
                        <a:pt x="170" y="0"/>
                      </a:moveTo>
                      <a:lnTo>
                        <a:pt x="0" y="84"/>
                      </a:lnTo>
                      <a:lnTo>
                        <a:pt x="0" y="0"/>
                      </a:lnTo>
                      <a:lnTo>
                        <a:pt x="170" y="0"/>
                      </a:lnTo>
                      <a:close/>
                    </a:path>
                  </a:pathLst>
                </a:custGeom>
                <a:solidFill>
                  <a:schemeClr val="tx2">
                    <a:lumMod val="75000"/>
                  </a:schemeClr>
                </a:solidFill>
                <a:ln>
                  <a:noFill/>
                </a:ln>
              </p:spPr>
              <p:txBody>
                <a:bodyPr vert="horz" wrap="square" lIns="90000" tIns="46800" rIns="90000" bIns="46800" numCol="1" anchor="t" anchorCtr="0" compatLnSpc="1">
                  <a:normAutofit fontScale="25000" lnSpcReduction="20000"/>
                </a:bodyPr>
                <a:lstStyle/>
                <a:p>
                  <a:endParaRPr lang="zh-CN" altLang="en-US"/>
                </a:p>
              </p:txBody>
            </p:sp>
          </p:grpSp>
          <p:sp>
            <p:nvSpPr>
              <p:cNvPr id="60" name="TextBox 135"/>
              <p:cNvSpPr txBox="1"/>
              <p:nvPr>
                <p:custDataLst>
                  <p:tags r:id="rId7"/>
                </p:custDataLst>
              </p:nvPr>
            </p:nvSpPr>
            <p:spPr>
              <a:xfrm>
                <a:off x="1424338" y="2742659"/>
                <a:ext cx="2138012" cy="387419"/>
              </a:xfrm>
              <a:prstGeom prst="rect">
                <a:avLst/>
              </a:prstGeom>
              <a:noFill/>
            </p:spPr>
            <p:txBody>
              <a:bodyPr vert="horz" wrap="square" lIns="90000" tIns="46800" rIns="90000" bIns="46800" rtlCol="0" anchor="ctr" anchorCtr="0"/>
              <a:lstStyle/>
              <a:p>
                <a:pPr algn="ctr">
                  <a:lnSpc>
                    <a:spcPct val="120000"/>
                  </a:lnSpc>
                </a:pPr>
                <a:r>
                  <a:rPr lang="zh-CN" altLang="en-US" sz="1600" b="1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cs typeface="+mj-cs"/>
                  </a:rPr>
                  <a:t>三</a:t>
                </a:r>
                <a:endParaRPr lang="zh-CN" altLang="en-US" sz="1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cs typeface="+mj-cs"/>
                </a:endParaRPr>
              </a:p>
            </p:txBody>
          </p:sp>
        </p:grpSp>
        <p:cxnSp>
          <p:nvCxnSpPr>
            <p:cNvPr id="62" name="直接连接符 61"/>
            <p:cNvCxnSpPr/>
            <p:nvPr>
              <p:custDataLst>
                <p:tags r:id="rId4"/>
              </p:custDataLst>
            </p:nvPr>
          </p:nvCxnSpPr>
          <p:spPr>
            <a:xfrm>
              <a:off x="7143" y="4759"/>
              <a:ext cx="0" cy="2880"/>
            </a:xfrm>
            <a:prstGeom prst="line">
              <a:avLst/>
            </a:prstGeom>
            <a:ln w="22225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接连接符 62"/>
            <p:cNvCxnSpPr/>
            <p:nvPr>
              <p:custDataLst>
                <p:tags r:id="rId5"/>
              </p:custDataLst>
            </p:nvPr>
          </p:nvCxnSpPr>
          <p:spPr>
            <a:xfrm>
              <a:off x="12057" y="4668"/>
              <a:ext cx="0" cy="2880"/>
            </a:xfrm>
            <a:prstGeom prst="line">
              <a:avLst/>
            </a:prstGeom>
            <a:ln w="22225">
              <a:solidFill>
                <a:schemeClr val="tx2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文本框 55"/>
          <p:cNvSpPr txBox="1"/>
          <p:nvPr/>
        </p:nvSpPr>
        <p:spPr>
          <a:xfrm>
            <a:off x="1863090" y="2196912"/>
            <a:ext cx="2171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渠道合作</a:t>
            </a:r>
          </a:p>
          <a:p>
            <a:pPr>
              <a:spcAft>
                <a:spcPts val="0"/>
              </a:spcAft>
            </a:pP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智慧赛事、sass、数据合作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FA行业联盟1000+，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激活众创空间3000+</a:t>
            </a:r>
          </a:p>
        </p:txBody>
      </p:sp>
      <p:sp>
        <p:nvSpPr>
          <p:cNvPr id="65" name="文本框 64"/>
          <p:cNvSpPr txBox="1"/>
          <p:nvPr/>
        </p:nvSpPr>
        <p:spPr>
          <a:xfrm>
            <a:off x="5420453" y="2197151"/>
            <a:ext cx="1626180" cy="12557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品牌推广</a:t>
            </a:r>
          </a:p>
          <a:p>
            <a:pPr>
              <a:spcAft>
                <a:spcPts val="0"/>
              </a:spcAft>
            </a:pP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lnSpc>
                <a:spcPct val="11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品牌大会</a:t>
            </a:r>
          </a:p>
          <a:p>
            <a:pPr>
              <a:lnSpc>
                <a:spcPct val="11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政府合作</a:t>
            </a:r>
          </a:p>
          <a:p>
            <a:pPr>
              <a:lnSpc>
                <a:spcPct val="110000"/>
              </a:lnSpc>
            </a:pP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FA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成功案例</a:t>
            </a:r>
          </a:p>
        </p:txBody>
      </p:sp>
      <p:sp>
        <p:nvSpPr>
          <p:cNvPr id="70" name="文本框 69"/>
          <p:cNvSpPr txBox="1"/>
          <p:nvPr/>
        </p:nvSpPr>
        <p:spPr>
          <a:xfrm>
            <a:off x="8721198" y="2196912"/>
            <a:ext cx="1626180" cy="13111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社交媒体</a:t>
            </a:r>
          </a:p>
          <a:p>
            <a:pPr>
              <a:spcAft>
                <a:spcPts val="0"/>
              </a:spcAft>
            </a:pP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自媒体矩阵</a:t>
            </a:r>
          </a:p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品牌合作联动推广</a:t>
            </a:r>
          </a:p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策划事件营销</a:t>
            </a:r>
          </a:p>
        </p:txBody>
      </p:sp>
      <p:sp>
        <p:nvSpPr>
          <p:cNvPr id="61" name="文本框 60">
            <a:extLst>
              <a:ext uri="{FF2B5EF4-FFF2-40B4-BE49-F238E27FC236}">
                <a16:creationId xmlns:a16="http://schemas.microsoft.com/office/drawing/2014/main" id="{73AE76FF-3642-4160-91E3-38D3797B22BE}"/>
              </a:ext>
            </a:extLst>
          </p:cNvPr>
          <p:cNvSpPr txBox="1"/>
          <p:nvPr/>
        </p:nvSpPr>
        <p:spPr>
          <a:xfrm>
            <a:off x="1698837" y="4173864"/>
            <a:ext cx="10383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、此部分是公司的运营方案，正在做的，计划做的。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、运营方案是项目目标得以实现、企业获得生存和发展的方法。不可或缺。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、可以包含市场拓展、客户开拓、渠道建设等方面。要具体。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2D4B538C-3DB7-4F65-AAF6-5036B6263E9C}"/>
              </a:ext>
            </a:extLst>
          </p:cNvPr>
          <p:cNvSpPr/>
          <p:nvPr/>
        </p:nvSpPr>
        <p:spPr>
          <a:xfrm>
            <a:off x="645036" y="412115"/>
            <a:ext cx="1677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运营状况</a:t>
            </a: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45F6097C-B19B-4013-9166-8B093859CE3C}"/>
              </a:ext>
            </a:extLst>
          </p:cNvPr>
          <p:cNvSpPr/>
          <p:nvPr/>
        </p:nvSpPr>
        <p:spPr>
          <a:xfrm>
            <a:off x="1901371" y="3959723"/>
            <a:ext cx="83021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dirty="0">
              <a:solidFill>
                <a:schemeClr val="accent2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、已经产生运营财务数据的项目，呈现运营现状、以及未来的预测。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、运营数据（如：用户量、客户、区域、市场等）。每个项目根据自身情况进行指标选择和描述。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、财务数据（营收、成本、利润等、年增长率等）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4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 运营状况的具体指标视每个项目情况而定。</a:t>
            </a: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3F53A76-EFD1-443E-BE44-6170A73DB5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2644748"/>
              </p:ext>
            </p:extLst>
          </p:nvPr>
        </p:nvGraphicFramePr>
        <p:xfrm>
          <a:off x="1669142" y="1532466"/>
          <a:ext cx="911497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2994">
                  <a:extLst>
                    <a:ext uri="{9D8B030D-6E8A-4147-A177-3AD203B41FA5}">
                      <a16:colId xmlns:a16="http://schemas.microsoft.com/office/drawing/2014/main" val="1752155679"/>
                    </a:ext>
                  </a:extLst>
                </a:gridCol>
                <a:gridCol w="1822994">
                  <a:extLst>
                    <a:ext uri="{9D8B030D-6E8A-4147-A177-3AD203B41FA5}">
                      <a16:colId xmlns:a16="http://schemas.microsoft.com/office/drawing/2014/main" val="1791696984"/>
                    </a:ext>
                  </a:extLst>
                </a:gridCol>
                <a:gridCol w="1822994">
                  <a:extLst>
                    <a:ext uri="{9D8B030D-6E8A-4147-A177-3AD203B41FA5}">
                      <a16:colId xmlns:a16="http://schemas.microsoft.com/office/drawing/2014/main" val="1704105136"/>
                    </a:ext>
                  </a:extLst>
                </a:gridCol>
                <a:gridCol w="1822994">
                  <a:extLst>
                    <a:ext uri="{9D8B030D-6E8A-4147-A177-3AD203B41FA5}">
                      <a16:colId xmlns:a16="http://schemas.microsoft.com/office/drawing/2014/main" val="1145973745"/>
                    </a:ext>
                  </a:extLst>
                </a:gridCol>
                <a:gridCol w="1822994">
                  <a:extLst>
                    <a:ext uri="{9D8B030D-6E8A-4147-A177-3AD203B41FA5}">
                      <a16:colId xmlns:a16="http://schemas.microsoft.com/office/drawing/2014/main" val="2550938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9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65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47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1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5836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3776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45036" y="412115"/>
            <a:ext cx="16772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发展历程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884555" y="780415"/>
            <a:ext cx="20808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Important node</a:t>
            </a:r>
          </a:p>
        </p:txBody>
      </p:sp>
      <p:grpSp>
        <p:nvGrpSpPr>
          <p:cNvPr id="7" name="组合 6"/>
          <p:cNvGrpSpPr/>
          <p:nvPr/>
        </p:nvGrpSpPr>
        <p:grpSpPr>
          <a:xfrm>
            <a:off x="788943" y="1380400"/>
            <a:ext cx="10570845" cy="3740150"/>
            <a:chOff x="1311" y="2951"/>
            <a:chExt cx="16647" cy="5890"/>
          </a:xfrm>
        </p:grpSpPr>
        <p:cxnSp>
          <p:nvCxnSpPr>
            <p:cNvPr id="8" name="直接连接符 7"/>
            <p:cNvCxnSpPr/>
            <p:nvPr>
              <p:custDataLst>
                <p:tags r:id="rId1"/>
              </p:custDataLst>
            </p:nvPr>
          </p:nvCxnSpPr>
          <p:spPr>
            <a:xfrm flipH="1">
              <a:off x="1311" y="7186"/>
              <a:ext cx="16647" cy="0"/>
            </a:xfrm>
            <a:prstGeom prst="line">
              <a:avLst/>
            </a:prstGeom>
            <a:ln w="19050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" name="组合 8"/>
            <p:cNvGrpSpPr/>
            <p:nvPr>
              <p:custDataLst>
                <p:tags r:id="rId2"/>
              </p:custDataLst>
            </p:nvPr>
          </p:nvGrpSpPr>
          <p:grpSpPr>
            <a:xfrm>
              <a:off x="1468" y="2951"/>
              <a:ext cx="2830" cy="5890"/>
              <a:chOff x="307584" y="2390775"/>
              <a:chExt cx="1554219" cy="3235333"/>
            </a:xfrm>
          </p:grpSpPr>
          <p:sp>
            <p:nvSpPr>
              <p:cNvPr id="17" name="圆角矩形 16"/>
              <p:cNvSpPr/>
              <p:nvPr>
                <p:custDataLst>
                  <p:tags r:id="rId33"/>
                </p:custDataLst>
              </p:nvPr>
            </p:nvSpPr>
            <p:spPr>
              <a:xfrm>
                <a:off x="416176" y="2390775"/>
                <a:ext cx="1341732" cy="1895262"/>
              </a:xfrm>
              <a:prstGeom prst="roundRect">
                <a:avLst/>
              </a:prstGeom>
              <a:solidFill>
                <a:srgbClr val="DAE3F3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dirty="0">
                  <a:solidFill>
                    <a:srgbClr val="304371"/>
                  </a:solidFill>
                </a:endParaRPr>
              </a:p>
            </p:txBody>
          </p:sp>
          <p:sp>
            <p:nvSpPr>
              <p:cNvPr id="18" name="泪滴形 17"/>
              <p:cNvSpPr/>
              <p:nvPr>
                <p:custDataLst>
                  <p:tags r:id="rId34"/>
                </p:custDataLst>
              </p:nvPr>
            </p:nvSpPr>
            <p:spPr>
              <a:xfrm rot="8100000">
                <a:off x="893941" y="4090541"/>
                <a:ext cx="392661" cy="392661"/>
              </a:xfrm>
              <a:prstGeom prst="teardrop">
                <a:avLst>
                  <a:gd name="adj" fmla="val 125412"/>
                </a:avLst>
              </a:prstGeom>
              <a:solidFill>
                <a:srgbClr val="4472C4"/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87500" lnSpcReduction="10000"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19" name="椭圆 18"/>
              <p:cNvSpPr/>
              <p:nvPr>
                <p:custDataLst>
                  <p:tags r:id="rId35"/>
                </p:custDataLst>
              </p:nvPr>
            </p:nvSpPr>
            <p:spPr>
              <a:xfrm rot="8100000">
                <a:off x="985072" y="4181672"/>
                <a:ext cx="203940" cy="2039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32500" lnSpcReduction="20000"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4" name="椭圆 23"/>
              <p:cNvSpPr/>
              <p:nvPr>
                <p:custDataLst>
                  <p:tags r:id="rId36"/>
                </p:custDataLst>
              </p:nvPr>
            </p:nvSpPr>
            <p:spPr>
              <a:xfrm>
                <a:off x="1050305" y="4673306"/>
                <a:ext cx="79933" cy="7993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>
                <p:custDataLst>
                  <p:tags r:id="rId37"/>
                </p:custDataLst>
              </p:nvPr>
            </p:nvSpPr>
            <p:spPr>
              <a:xfrm>
                <a:off x="307584" y="4979777"/>
                <a:ext cx="1554219" cy="646331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pPr algn="ctr"/>
                <a:r>
                  <a:rPr lang="zh-CN" altLang="en-US" b="1" dirty="0">
                    <a:solidFill>
                      <a:srgbClr val="304371"/>
                    </a:solidFill>
                    <a:latin typeface="+mj-lt"/>
                    <a:ea typeface="+mj-ea"/>
                    <a:cs typeface="+mj-cs"/>
                    <a:sym typeface="+mn-ea"/>
                  </a:rPr>
                  <a:t>年月日</a:t>
                </a:r>
                <a:endParaRPr lang="zh-CN" altLang="en-US" b="1" dirty="0">
                  <a:solidFill>
                    <a:srgbClr val="304371"/>
                  </a:solidFill>
                  <a:latin typeface="+mj-lt"/>
                  <a:ea typeface="+mj-ea"/>
                  <a:cs typeface="+mj-cs"/>
                </a:endParaRPr>
              </a:p>
            </p:txBody>
          </p:sp>
        </p:grpSp>
        <p:grpSp>
          <p:nvGrpSpPr>
            <p:cNvPr id="34" name="组合 33"/>
            <p:cNvGrpSpPr/>
            <p:nvPr>
              <p:custDataLst>
                <p:tags r:id="rId3"/>
              </p:custDataLst>
            </p:nvPr>
          </p:nvGrpSpPr>
          <p:grpSpPr>
            <a:xfrm>
              <a:off x="3983" y="2951"/>
              <a:ext cx="3082" cy="5890"/>
              <a:chOff x="1948613" y="2390775"/>
              <a:chExt cx="1692616" cy="3235333"/>
            </a:xfrm>
          </p:grpSpPr>
          <p:sp>
            <p:nvSpPr>
              <p:cNvPr id="39" name="圆角矩形 38"/>
              <p:cNvSpPr/>
              <p:nvPr>
                <p:custDataLst>
                  <p:tags r:id="rId28"/>
                </p:custDataLst>
              </p:nvPr>
            </p:nvSpPr>
            <p:spPr>
              <a:xfrm>
                <a:off x="2158655" y="2390775"/>
                <a:ext cx="1341732" cy="1895262"/>
              </a:xfrm>
              <a:prstGeom prst="roundRect">
                <a:avLst/>
              </a:prstGeom>
              <a:solidFill>
                <a:srgbClr val="ADB9CA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dirty="0">
                  <a:solidFill>
                    <a:srgbClr val="304371"/>
                  </a:solidFill>
                </a:endParaRPr>
              </a:p>
            </p:txBody>
          </p:sp>
          <p:sp>
            <p:nvSpPr>
              <p:cNvPr id="40" name="泪滴形 39"/>
              <p:cNvSpPr/>
              <p:nvPr>
                <p:custDataLst>
                  <p:tags r:id="rId29"/>
                </p:custDataLst>
              </p:nvPr>
            </p:nvSpPr>
            <p:spPr>
              <a:xfrm rot="8100000">
                <a:off x="2636420" y="4090541"/>
                <a:ext cx="392661" cy="392661"/>
              </a:xfrm>
              <a:prstGeom prst="teardrop">
                <a:avLst>
                  <a:gd name="adj" fmla="val 125412"/>
                </a:avLst>
              </a:prstGeom>
              <a:solidFill>
                <a:srgbClr val="8497B0"/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41" name="椭圆 40"/>
              <p:cNvSpPr/>
              <p:nvPr>
                <p:custDataLst>
                  <p:tags r:id="rId30"/>
                </p:custDataLst>
              </p:nvPr>
            </p:nvSpPr>
            <p:spPr>
              <a:xfrm rot="8100000">
                <a:off x="2727551" y="4181672"/>
                <a:ext cx="203940" cy="2039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42" name="椭圆 41"/>
              <p:cNvSpPr/>
              <p:nvPr>
                <p:custDataLst>
                  <p:tags r:id="rId31"/>
                </p:custDataLst>
              </p:nvPr>
            </p:nvSpPr>
            <p:spPr>
              <a:xfrm>
                <a:off x="2792784" y="4673306"/>
                <a:ext cx="79933" cy="7993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49" name="文本框 48"/>
              <p:cNvSpPr txBox="1"/>
              <p:nvPr>
                <p:custDataLst>
                  <p:tags r:id="rId32"/>
                </p:custDataLst>
              </p:nvPr>
            </p:nvSpPr>
            <p:spPr>
              <a:xfrm>
                <a:off x="1948613" y="4979591"/>
                <a:ext cx="1692616" cy="646517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pPr algn="ctr"/>
                <a:r>
                  <a:rPr lang="zh-CN" altLang="en-US" b="1" dirty="0">
                    <a:solidFill>
                      <a:srgbClr val="304371"/>
                    </a:solidFill>
                    <a:latin typeface="+mj-lt"/>
                    <a:ea typeface="+mj-ea"/>
                    <a:cs typeface="+mj-cs"/>
                  </a:rPr>
                  <a:t>年月日</a:t>
                </a:r>
              </a:p>
            </p:txBody>
          </p:sp>
        </p:grpSp>
        <p:grpSp>
          <p:nvGrpSpPr>
            <p:cNvPr id="43" name="组合 42"/>
            <p:cNvGrpSpPr/>
            <p:nvPr>
              <p:custDataLst>
                <p:tags r:id="rId4"/>
              </p:custDataLst>
            </p:nvPr>
          </p:nvGrpSpPr>
          <p:grpSpPr>
            <a:xfrm>
              <a:off x="6875" y="2951"/>
              <a:ext cx="2830" cy="5890"/>
              <a:chOff x="3797238" y="2390775"/>
              <a:chExt cx="1554219" cy="3235333"/>
            </a:xfrm>
          </p:grpSpPr>
          <p:sp>
            <p:nvSpPr>
              <p:cNvPr id="44" name="圆角矩形 43"/>
              <p:cNvSpPr/>
              <p:nvPr>
                <p:custDataLst>
                  <p:tags r:id="rId23"/>
                </p:custDataLst>
              </p:nvPr>
            </p:nvSpPr>
            <p:spPr>
              <a:xfrm>
                <a:off x="3901134" y="2390775"/>
                <a:ext cx="1341732" cy="1895262"/>
              </a:xfrm>
              <a:prstGeom prst="roundRect">
                <a:avLst/>
              </a:prstGeom>
              <a:solidFill>
                <a:srgbClr val="DAE3F3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dirty="0">
                  <a:solidFill>
                    <a:srgbClr val="304371"/>
                  </a:solidFill>
                </a:endParaRPr>
              </a:p>
            </p:txBody>
          </p:sp>
          <p:sp>
            <p:nvSpPr>
              <p:cNvPr id="45" name="泪滴形 44"/>
              <p:cNvSpPr/>
              <p:nvPr>
                <p:custDataLst>
                  <p:tags r:id="rId24"/>
                </p:custDataLst>
              </p:nvPr>
            </p:nvSpPr>
            <p:spPr>
              <a:xfrm rot="8100000">
                <a:off x="4378899" y="4090541"/>
                <a:ext cx="392661" cy="392661"/>
              </a:xfrm>
              <a:prstGeom prst="teardrop">
                <a:avLst>
                  <a:gd name="adj" fmla="val 125412"/>
                </a:avLst>
              </a:prstGeom>
              <a:solidFill>
                <a:srgbClr val="4472C4"/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46" name="椭圆 45"/>
              <p:cNvSpPr/>
              <p:nvPr>
                <p:custDataLst>
                  <p:tags r:id="rId25"/>
                </p:custDataLst>
              </p:nvPr>
            </p:nvSpPr>
            <p:spPr>
              <a:xfrm rot="8100000">
                <a:off x="4470030" y="4181672"/>
                <a:ext cx="203940" cy="2039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47" name="椭圆 46"/>
              <p:cNvSpPr/>
              <p:nvPr>
                <p:custDataLst>
                  <p:tags r:id="rId26"/>
                </p:custDataLst>
              </p:nvPr>
            </p:nvSpPr>
            <p:spPr>
              <a:xfrm>
                <a:off x="4535263" y="4673306"/>
                <a:ext cx="79933" cy="7993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50" name="文本框 49"/>
              <p:cNvSpPr txBox="1"/>
              <p:nvPr>
                <p:custDataLst>
                  <p:tags r:id="rId27"/>
                </p:custDataLst>
              </p:nvPr>
            </p:nvSpPr>
            <p:spPr>
              <a:xfrm>
                <a:off x="3797238" y="4979777"/>
                <a:ext cx="1554219" cy="646331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pPr algn="ctr"/>
                <a:r>
                  <a:rPr lang="zh-CN" altLang="en-US" dirty="0">
                    <a:solidFill>
                      <a:srgbClr val="304371"/>
                    </a:solidFill>
                    <a:latin typeface="+mj-lt"/>
                    <a:ea typeface="+mj-ea"/>
                    <a:cs typeface="+mj-cs"/>
                  </a:rPr>
                  <a:t>年月日</a:t>
                </a:r>
              </a:p>
            </p:txBody>
          </p:sp>
        </p:grpSp>
        <p:grpSp>
          <p:nvGrpSpPr>
            <p:cNvPr id="48" name="组合 47"/>
            <p:cNvGrpSpPr/>
            <p:nvPr>
              <p:custDataLst>
                <p:tags r:id="rId5"/>
              </p:custDataLst>
            </p:nvPr>
          </p:nvGrpSpPr>
          <p:grpSpPr>
            <a:xfrm>
              <a:off x="9578" y="2951"/>
              <a:ext cx="2830" cy="5890"/>
              <a:chOff x="5542065" y="2390775"/>
              <a:chExt cx="1554219" cy="3235333"/>
            </a:xfrm>
          </p:grpSpPr>
          <p:sp>
            <p:nvSpPr>
              <p:cNvPr id="51" name="圆角矩形 50"/>
              <p:cNvSpPr/>
              <p:nvPr>
                <p:custDataLst>
                  <p:tags r:id="rId18"/>
                </p:custDataLst>
              </p:nvPr>
            </p:nvSpPr>
            <p:spPr>
              <a:xfrm>
                <a:off x="5643613" y="2390775"/>
                <a:ext cx="1341732" cy="1895262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dirty="0">
                  <a:solidFill>
                    <a:srgbClr val="304371"/>
                  </a:solidFill>
                </a:endParaRPr>
              </a:p>
            </p:txBody>
          </p:sp>
          <p:sp>
            <p:nvSpPr>
              <p:cNvPr id="52" name="泪滴形 51"/>
              <p:cNvSpPr/>
              <p:nvPr>
                <p:custDataLst>
                  <p:tags r:id="rId19"/>
                </p:custDataLst>
              </p:nvPr>
            </p:nvSpPr>
            <p:spPr>
              <a:xfrm rot="8100000">
                <a:off x="6121378" y="4090541"/>
                <a:ext cx="392661" cy="392661"/>
              </a:xfrm>
              <a:prstGeom prst="teardrop">
                <a:avLst>
                  <a:gd name="adj" fmla="val 125412"/>
                </a:avLst>
              </a:prstGeom>
              <a:solidFill>
                <a:schemeClr val="tx2">
                  <a:lumMod val="60000"/>
                  <a:lumOff val="40000"/>
                </a:schemeClr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53" name="椭圆 52"/>
              <p:cNvSpPr/>
              <p:nvPr>
                <p:custDataLst>
                  <p:tags r:id="rId20"/>
                </p:custDataLst>
              </p:nvPr>
            </p:nvSpPr>
            <p:spPr>
              <a:xfrm rot="8100000">
                <a:off x="6212509" y="4181672"/>
                <a:ext cx="203940" cy="2039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54" name="椭圆 53"/>
              <p:cNvSpPr/>
              <p:nvPr>
                <p:custDataLst>
                  <p:tags r:id="rId21"/>
                </p:custDataLst>
              </p:nvPr>
            </p:nvSpPr>
            <p:spPr>
              <a:xfrm>
                <a:off x="6277742" y="4673306"/>
                <a:ext cx="79933" cy="7993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55" name="文本框 54"/>
              <p:cNvSpPr txBox="1"/>
              <p:nvPr>
                <p:custDataLst>
                  <p:tags r:id="rId22"/>
                </p:custDataLst>
              </p:nvPr>
            </p:nvSpPr>
            <p:spPr>
              <a:xfrm>
                <a:off x="5542065" y="4979777"/>
                <a:ext cx="1554219" cy="646331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pPr algn="ctr"/>
                <a:r>
                  <a:rPr lang="zh-CN" altLang="en-US" dirty="0">
                    <a:solidFill>
                      <a:srgbClr val="304371"/>
                    </a:solidFill>
                    <a:latin typeface="+mj-lt"/>
                    <a:ea typeface="+mj-ea"/>
                    <a:cs typeface="+mj-cs"/>
                    <a:sym typeface="+mn-ea"/>
                  </a:rPr>
                  <a:t>年月日</a:t>
                </a:r>
                <a:endParaRPr lang="zh-CN" altLang="en-US" dirty="0">
                  <a:solidFill>
                    <a:srgbClr val="304371"/>
                  </a:solidFill>
                  <a:latin typeface="+mj-lt"/>
                  <a:ea typeface="+mj-ea"/>
                  <a:cs typeface="+mj-cs"/>
                </a:endParaRPr>
              </a:p>
            </p:txBody>
          </p:sp>
        </p:grpSp>
        <p:grpSp>
          <p:nvGrpSpPr>
            <p:cNvPr id="56" name="组合 55"/>
            <p:cNvGrpSpPr/>
            <p:nvPr>
              <p:custDataLst>
                <p:tags r:id="rId6"/>
              </p:custDataLst>
            </p:nvPr>
          </p:nvGrpSpPr>
          <p:grpSpPr>
            <a:xfrm>
              <a:off x="12281" y="2951"/>
              <a:ext cx="2830" cy="5890"/>
              <a:chOff x="7286892" y="2390775"/>
              <a:chExt cx="1554219" cy="3235333"/>
            </a:xfrm>
          </p:grpSpPr>
          <p:sp>
            <p:nvSpPr>
              <p:cNvPr id="57" name="圆角矩形 56"/>
              <p:cNvSpPr/>
              <p:nvPr>
                <p:custDataLst>
                  <p:tags r:id="rId13"/>
                </p:custDataLst>
              </p:nvPr>
            </p:nvSpPr>
            <p:spPr>
              <a:xfrm>
                <a:off x="7386092" y="2390775"/>
                <a:ext cx="1341732" cy="1895262"/>
              </a:xfrm>
              <a:prstGeom prst="round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dirty="0">
                  <a:solidFill>
                    <a:srgbClr val="304371"/>
                  </a:solidFill>
                </a:endParaRPr>
              </a:p>
            </p:txBody>
          </p:sp>
          <p:sp>
            <p:nvSpPr>
              <p:cNvPr id="58" name="泪滴形 57"/>
              <p:cNvSpPr/>
              <p:nvPr>
                <p:custDataLst>
                  <p:tags r:id="rId14"/>
                </p:custDataLst>
              </p:nvPr>
            </p:nvSpPr>
            <p:spPr>
              <a:xfrm rot="8100000">
                <a:off x="7863857" y="4090541"/>
                <a:ext cx="392661" cy="392661"/>
              </a:xfrm>
              <a:prstGeom prst="teardrop">
                <a:avLst>
                  <a:gd name="adj" fmla="val 125412"/>
                </a:avLst>
              </a:prstGeom>
              <a:solidFill>
                <a:schemeClr val="accent5"/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59" name="椭圆 58"/>
              <p:cNvSpPr/>
              <p:nvPr>
                <p:custDataLst>
                  <p:tags r:id="rId15"/>
                </p:custDataLst>
              </p:nvPr>
            </p:nvSpPr>
            <p:spPr>
              <a:xfrm rot="8100000">
                <a:off x="7954988" y="4181672"/>
                <a:ext cx="203940" cy="2039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60" name="椭圆 59"/>
              <p:cNvSpPr/>
              <p:nvPr>
                <p:custDataLst>
                  <p:tags r:id="rId16"/>
                </p:custDataLst>
              </p:nvPr>
            </p:nvSpPr>
            <p:spPr>
              <a:xfrm>
                <a:off x="8020221" y="4673306"/>
                <a:ext cx="79933" cy="7993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61" name="文本框 60"/>
              <p:cNvSpPr txBox="1"/>
              <p:nvPr>
                <p:custDataLst>
                  <p:tags r:id="rId17"/>
                </p:custDataLst>
              </p:nvPr>
            </p:nvSpPr>
            <p:spPr>
              <a:xfrm>
                <a:off x="7286892" y="4979777"/>
                <a:ext cx="1554219" cy="646331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pPr algn="ctr"/>
                <a:r>
                  <a:rPr lang="zh-CN" altLang="en-US" dirty="0">
                    <a:solidFill>
                      <a:srgbClr val="304371"/>
                    </a:solidFill>
                    <a:latin typeface="+mj-lt"/>
                    <a:ea typeface="+mj-ea"/>
                    <a:cs typeface="+mj-cs"/>
                    <a:sym typeface="+mn-ea"/>
                  </a:rPr>
                  <a:t>年月日</a:t>
                </a:r>
                <a:endParaRPr lang="zh-CN" altLang="en-US" dirty="0">
                  <a:solidFill>
                    <a:srgbClr val="304371"/>
                  </a:solidFill>
                  <a:latin typeface="+mj-lt"/>
                  <a:ea typeface="+mj-ea"/>
                  <a:cs typeface="+mj-cs"/>
                </a:endParaRPr>
              </a:p>
            </p:txBody>
          </p:sp>
        </p:grpSp>
        <p:grpSp>
          <p:nvGrpSpPr>
            <p:cNvPr id="62" name="组合 61"/>
            <p:cNvGrpSpPr/>
            <p:nvPr>
              <p:custDataLst>
                <p:tags r:id="rId7"/>
              </p:custDataLst>
            </p:nvPr>
          </p:nvGrpSpPr>
          <p:grpSpPr>
            <a:xfrm>
              <a:off x="14984" y="2951"/>
              <a:ext cx="2830" cy="5890"/>
              <a:chOff x="7286892" y="2390775"/>
              <a:chExt cx="1554219" cy="3235333"/>
            </a:xfrm>
          </p:grpSpPr>
          <p:sp>
            <p:nvSpPr>
              <p:cNvPr id="63" name="圆角矩形 62"/>
              <p:cNvSpPr/>
              <p:nvPr>
                <p:custDataLst>
                  <p:tags r:id="rId8"/>
                </p:custDataLst>
              </p:nvPr>
            </p:nvSpPr>
            <p:spPr>
              <a:xfrm>
                <a:off x="7386092" y="2390775"/>
                <a:ext cx="1341732" cy="1895262"/>
              </a:xfrm>
              <a:prstGeom prst="roundRect">
                <a:avLst/>
              </a:prstGeom>
              <a:solidFill>
                <a:srgbClr val="ADB9CA"/>
              </a:solidFill>
              <a:ln w="3810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en-US" altLang="zh-CN" dirty="0">
                  <a:solidFill>
                    <a:srgbClr val="304371"/>
                  </a:solidFill>
                </a:endParaRPr>
              </a:p>
            </p:txBody>
          </p:sp>
          <p:sp>
            <p:nvSpPr>
              <p:cNvPr id="64" name="泪滴形 63"/>
              <p:cNvSpPr/>
              <p:nvPr>
                <p:custDataLst>
                  <p:tags r:id="rId9"/>
                </p:custDataLst>
              </p:nvPr>
            </p:nvSpPr>
            <p:spPr>
              <a:xfrm rot="8100000">
                <a:off x="7863857" y="4090541"/>
                <a:ext cx="392661" cy="392661"/>
              </a:xfrm>
              <a:prstGeom prst="teardrop">
                <a:avLst>
                  <a:gd name="adj" fmla="val 125412"/>
                </a:avLst>
              </a:prstGeom>
              <a:solidFill>
                <a:srgbClr val="8497B0"/>
              </a:solidFill>
              <a:ln w="38100">
                <a:solidFill>
                  <a:schemeClr val="bg1">
                    <a:lumMod val="9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65" name="椭圆 64"/>
              <p:cNvSpPr/>
              <p:nvPr>
                <p:custDataLst>
                  <p:tags r:id="rId10"/>
                </p:custDataLst>
              </p:nvPr>
            </p:nvSpPr>
            <p:spPr>
              <a:xfrm rot="8100000">
                <a:off x="7954988" y="4181672"/>
                <a:ext cx="203940" cy="20394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4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66" name="椭圆 65"/>
              <p:cNvSpPr/>
              <p:nvPr>
                <p:custDataLst>
                  <p:tags r:id="rId11"/>
                </p:custDataLst>
              </p:nvPr>
            </p:nvSpPr>
            <p:spPr>
              <a:xfrm>
                <a:off x="8020221" y="4673306"/>
                <a:ext cx="79933" cy="79933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chemeClr val="tx1">
                    <a:lumMod val="50000"/>
                    <a:lumOff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/>
              <a:p>
                <a:pPr algn="ctr"/>
                <a:endParaRPr lang="zh-CN" altLang="en-US" sz="1400"/>
              </a:p>
            </p:txBody>
          </p:sp>
          <p:sp>
            <p:nvSpPr>
              <p:cNvPr id="67" name="文本框 66"/>
              <p:cNvSpPr txBox="1"/>
              <p:nvPr>
                <p:custDataLst>
                  <p:tags r:id="rId12"/>
                </p:custDataLst>
              </p:nvPr>
            </p:nvSpPr>
            <p:spPr>
              <a:xfrm>
                <a:off x="7286892" y="4979777"/>
                <a:ext cx="1554219" cy="646331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lstStyle/>
              <a:p>
                <a:pPr algn="ctr"/>
                <a:r>
                  <a:rPr lang="zh-CN" altLang="en-US" dirty="0">
                    <a:solidFill>
                      <a:srgbClr val="FF0000"/>
                    </a:solidFill>
                    <a:latin typeface="+mj-lt"/>
                    <a:ea typeface="+mj-ea"/>
                    <a:cs typeface="+mj-cs"/>
                  </a:rPr>
                  <a:t>年月日</a:t>
                </a:r>
              </a:p>
            </p:txBody>
          </p:sp>
        </p:grpSp>
      </p:grpSp>
      <p:sp>
        <p:nvSpPr>
          <p:cNvPr id="68" name="文本框 67"/>
          <p:cNvSpPr txBox="1"/>
          <p:nvPr/>
        </p:nvSpPr>
        <p:spPr>
          <a:xfrm>
            <a:off x="3275920" y="4830753"/>
            <a:ext cx="55251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b="1">
                <a:solidFill>
                  <a:srgbClr val="304371"/>
                </a:solidFill>
              </a:rPr>
              <a:t>公司主要发展历程</a:t>
            </a:r>
          </a:p>
        </p:txBody>
      </p:sp>
      <p:sp>
        <p:nvSpPr>
          <p:cNvPr id="75" name="文本框 74"/>
          <p:cNvSpPr txBox="1"/>
          <p:nvPr/>
        </p:nvSpPr>
        <p:spPr>
          <a:xfrm>
            <a:off x="1200706" y="1957748"/>
            <a:ext cx="1530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投着乐公司建立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独立运营微天使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2921908" y="1983213"/>
            <a:ext cx="15309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东部资本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天使轮投资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4543409" y="1882816"/>
            <a:ext cx="1530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启动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FA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联盟筹备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启动微天使节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PC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项目库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0.5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版发布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78" name="文本框 77"/>
          <p:cNvSpPr txBox="1"/>
          <p:nvPr/>
        </p:nvSpPr>
        <p:spPr>
          <a:xfrm>
            <a:off x="6257847" y="1841085"/>
            <a:ext cx="1530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第二届中国微天使节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小程序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0.5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版发布（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Demo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）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79" name="文本框 78"/>
          <p:cNvSpPr txBox="1"/>
          <p:nvPr/>
        </p:nvSpPr>
        <p:spPr>
          <a:xfrm>
            <a:off x="7921596" y="1839761"/>
            <a:ext cx="15309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微天使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APP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发布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2.0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版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产品覆盖公众号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+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小程序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+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网站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+APP</a:t>
            </a:r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80" name="文本框 79"/>
          <p:cNvSpPr txBox="1"/>
          <p:nvPr/>
        </p:nvSpPr>
        <p:spPr>
          <a:xfrm>
            <a:off x="9647452" y="1842432"/>
            <a:ext cx="15309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中国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行业联盟成立</a:t>
            </a:r>
          </a:p>
          <a:p>
            <a:endParaRPr lang="zh-CN" altLang="en-US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250+</a:t>
            </a:r>
            <a:r>
              <a:rPr lang="en-US" altLang="zh-CN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</a:t>
            </a:r>
            <a:r>
              <a:rPr lang="zh-CN" altLang="en-US" sz="1200" dirty="0">
                <a:solidFill>
                  <a:srgbClr val="8497B0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报名</a:t>
            </a:r>
            <a:endParaRPr lang="en-US" altLang="zh-CN" sz="1200" dirty="0">
              <a:solidFill>
                <a:srgbClr val="8497B0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69" name="文本框 68">
            <a:extLst>
              <a:ext uri="{FF2B5EF4-FFF2-40B4-BE49-F238E27FC236}">
                <a16:creationId xmlns:a16="http://schemas.microsoft.com/office/drawing/2014/main" id="{9D6B6B94-BFC1-4B1B-8E7B-624E7107E59E}"/>
              </a:ext>
            </a:extLst>
          </p:cNvPr>
          <p:cNvSpPr txBox="1"/>
          <p:nvPr/>
        </p:nvSpPr>
        <p:spPr>
          <a:xfrm>
            <a:off x="1014196" y="5271550"/>
            <a:ext cx="10383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、公司发展历程重要节点。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、能够给项目带来加分项的都可以展示，比如，融资，获奖等。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760452" y="41211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社会价值</a:t>
            </a:r>
          </a:p>
        </p:txBody>
      </p:sp>
      <p:sp>
        <p:nvSpPr>
          <p:cNvPr id="3" name="矩形 2"/>
          <p:cNvSpPr/>
          <p:nvPr/>
        </p:nvSpPr>
        <p:spPr>
          <a:xfrm>
            <a:off x="2092865" y="2172090"/>
            <a:ext cx="641714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用一定的内容和图片，展现自己的项目能够带来的社会价值。</a:t>
            </a:r>
            <a:endParaRPr lang="en-US" altLang="zh-CN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  <a:p>
            <a:pPr algn="ctr"/>
            <a:r>
              <a:rPr lang="zh-CN" altLang="en-US" b="1" dirty="0">
                <a:solidFill>
                  <a:schemeClr val="accent6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社会价值的可参考大赛的通知。</a:t>
            </a:r>
            <a:endParaRPr lang="en-US" altLang="zh-CN" b="1" dirty="0">
              <a:solidFill>
                <a:schemeClr val="accent6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  <a:p>
            <a:pPr algn="ctr"/>
            <a:r>
              <a:rPr lang="zh-CN" altLang="en-US" b="1" dirty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注：此项非常重要，请认真设计填写。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765810" y="412115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核心团队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76605" y="780415"/>
            <a:ext cx="138938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Team</a:t>
            </a:r>
          </a:p>
        </p:txBody>
      </p:sp>
      <p:sp>
        <p:nvSpPr>
          <p:cNvPr id="14" name="Rectangle 36"/>
          <p:cNvSpPr/>
          <p:nvPr/>
        </p:nvSpPr>
        <p:spPr bwMode="auto">
          <a:xfrm>
            <a:off x="1160299" y="3853733"/>
            <a:ext cx="1675853" cy="170523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l">
              <a:lnSpc>
                <a:spcPct val="130000"/>
              </a:lnSpc>
            </a:pP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如：北京大学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、阿里系；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在该领域有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8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年技术产品沉淀；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主导诸多顶级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PE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，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VC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机构的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SAAS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及大数据项目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放弃阿里巴巴集团数百万价值</a:t>
            </a: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期权参与创业；</a:t>
            </a:r>
            <a:endParaRPr lang="zh-CN" altLang="en-US" sz="1200" dirty="0">
              <a:solidFill>
                <a:srgbClr val="304371"/>
              </a:solidFill>
              <a:latin typeface="宋体" panose="02010600030101010101" pitchFamily="2" charset="-122"/>
              <a:sym typeface="+mn-ea"/>
            </a:endParaRPr>
          </a:p>
        </p:txBody>
      </p:sp>
      <p:pic>
        <p:nvPicPr>
          <p:cNvPr id="17" name="图片 16">
            <a:extLst>
              <a:ext uri="{FF2B5EF4-FFF2-40B4-BE49-F238E27FC236}">
                <a16:creationId xmlns:a16="http://schemas.microsoft.com/office/drawing/2014/main" id="{25484D84-07E4-4EB2-9902-987FF51D99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3093" y="1349646"/>
            <a:ext cx="1494155" cy="1538605"/>
          </a:xfrm>
          <a:prstGeom prst="ellipse">
            <a:avLst/>
          </a:prstGeom>
          <a:ln w="38100">
            <a:solidFill>
              <a:srgbClr val="002060"/>
            </a:solidFill>
          </a:ln>
        </p:spPr>
      </p:pic>
      <p:pic>
        <p:nvPicPr>
          <p:cNvPr id="18" name="图片 17">
            <a:extLst>
              <a:ext uri="{FF2B5EF4-FFF2-40B4-BE49-F238E27FC236}">
                <a16:creationId xmlns:a16="http://schemas.microsoft.com/office/drawing/2014/main" id="{65EF6C3E-2D29-4FE9-B3E0-25B4005FB34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394" y="1349646"/>
            <a:ext cx="1494155" cy="1538605"/>
          </a:xfrm>
          <a:prstGeom prst="ellipse">
            <a:avLst/>
          </a:prstGeom>
          <a:ln w="38100">
            <a:solidFill>
              <a:srgbClr val="002060"/>
            </a:solidFill>
          </a:ln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038E1AE8-33A9-4D3C-8F28-0FC12A50A62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491" y="1349646"/>
            <a:ext cx="1494155" cy="1538605"/>
          </a:xfrm>
          <a:prstGeom prst="ellipse">
            <a:avLst/>
          </a:prstGeom>
          <a:ln w="38100">
            <a:solidFill>
              <a:srgbClr val="002060"/>
            </a:solidFill>
          </a:ln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3EEDB960-70E4-46A4-B3EC-11B17DE4396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1139" y="1349646"/>
            <a:ext cx="1494155" cy="1538605"/>
          </a:xfrm>
          <a:prstGeom prst="ellipse">
            <a:avLst/>
          </a:prstGeom>
          <a:ln w="38100">
            <a:solidFill>
              <a:srgbClr val="002060"/>
            </a:solidFill>
          </a:ln>
        </p:spPr>
      </p:pic>
      <p:pic>
        <p:nvPicPr>
          <p:cNvPr id="21" name="图片 20">
            <a:extLst>
              <a:ext uri="{FF2B5EF4-FFF2-40B4-BE49-F238E27FC236}">
                <a16:creationId xmlns:a16="http://schemas.microsoft.com/office/drawing/2014/main" id="{509F81D6-F9FC-427F-BACF-15B5858FBD3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alphaModFix amt="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9004" y="1349646"/>
            <a:ext cx="1494155" cy="1538605"/>
          </a:xfrm>
          <a:prstGeom prst="ellipse">
            <a:avLst/>
          </a:prstGeom>
          <a:ln w="38100">
            <a:solidFill>
              <a:srgbClr val="002060"/>
            </a:solidFill>
          </a:ln>
        </p:spPr>
      </p:pic>
      <p:sp>
        <p:nvSpPr>
          <p:cNvPr id="22" name="Rectangle 37">
            <a:extLst>
              <a:ext uri="{FF2B5EF4-FFF2-40B4-BE49-F238E27FC236}">
                <a16:creationId xmlns:a16="http://schemas.microsoft.com/office/drawing/2014/main" id="{310D606E-8593-40C2-BB0E-A0C8C1560C06}"/>
              </a:ext>
            </a:extLst>
          </p:cNvPr>
          <p:cNvSpPr/>
          <p:nvPr/>
        </p:nvSpPr>
        <p:spPr bwMode="auto">
          <a:xfrm>
            <a:off x="1193094" y="3124253"/>
            <a:ext cx="1585002" cy="2866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 姓名 </a:t>
            </a:r>
            <a:endParaRPr lang="en-US" altLang="zh-CN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职位</a:t>
            </a:r>
            <a:endParaRPr lang="zh-CN" altLang="en-US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</p:txBody>
      </p:sp>
      <p:sp>
        <p:nvSpPr>
          <p:cNvPr id="23" name="Rectangle 37">
            <a:extLst>
              <a:ext uri="{FF2B5EF4-FFF2-40B4-BE49-F238E27FC236}">
                <a16:creationId xmlns:a16="http://schemas.microsoft.com/office/drawing/2014/main" id="{1C63DE8D-70E3-4077-82B2-8ED253F4193B}"/>
              </a:ext>
            </a:extLst>
          </p:cNvPr>
          <p:cNvSpPr/>
          <p:nvPr/>
        </p:nvSpPr>
        <p:spPr bwMode="auto">
          <a:xfrm>
            <a:off x="3140017" y="3124253"/>
            <a:ext cx="1585002" cy="2866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 姓名 </a:t>
            </a:r>
            <a:endParaRPr lang="en-US" altLang="zh-CN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职位</a:t>
            </a:r>
            <a:endParaRPr lang="zh-CN" altLang="en-US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</p:txBody>
      </p:sp>
      <p:sp>
        <p:nvSpPr>
          <p:cNvPr id="25" name="Rectangle 37">
            <a:extLst>
              <a:ext uri="{FF2B5EF4-FFF2-40B4-BE49-F238E27FC236}">
                <a16:creationId xmlns:a16="http://schemas.microsoft.com/office/drawing/2014/main" id="{A72E8ABA-6968-42EB-B262-65DF23CCAEB7}"/>
              </a:ext>
            </a:extLst>
          </p:cNvPr>
          <p:cNvSpPr/>
          <p:nvPr/>
        </p:nvSpPr>
        <p:spPr bwMode="auto">
          <a:xfrm>
            <a:off x="5366491" y="3156961"/>
            <a:ext cx="1585002" cy="2866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 姓名</a:t>
            </a:r>
            <a:endParaRPr lang="en-US" altLang="zh-CN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职位</a:t>
            </a:r>
            <a:endParaRPr lang="zh-CN" altLang="en-US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</p:txBody>
      </p:sp>
      <p:sp>
        <p:nvSpPr>
          <p:cNvPr id="26" name="Rectangle 37">
            <a:extLst>
              <a:ext uri="{FF2B5EF4-FFF2-40B4-BE49-F238E27FC236}">
                <a16:creationId xmlns:a16="http://schemas.microsoft.com/office/drawing/2014/main" id="{31D89A7F-E2A9-47FB-9E68-40C0F2EA2223}"/>
              </a:ext>
            </a:extLst>
          </p:cNvPr>
          <p:cNvSpPr/>
          <p:nvPr/>
        </p:nvSpPr>
        <p:spPr bwMode="auto">
          <a:xfrm>
            <a:off x="7313414" y="3129772"/>
            <a:ext cx="1585002" cy="2866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 姓名</a:t>
            </a:r>
            <a:endParaRPr lang="en-US" altLang="zh-CN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职位</a:t>
            </a:r>
            <a:endParaRPr lang="zh-CN" altLang="en-US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</p:txBody>
      </p:sp>
      <p:sp>
        <p:nvSpPr>
          <p:cNvPr id="27" name="Rectangle 37">
            <a:extLst>
              <a:ext uri="{FF2B5EF4-FFF2-40B4-BE49-F238E27FC236}">
                <a16:creationId xmlns:a16="http://schemas.microsoft.com/office/drawing/2014/main" id="{E95195F0-6D77-4406-AA46-332381EEA83B}"/>
              </a:ext>
            </a:extLst>
          </p:cNvPr>
          <p:cNvSpPr/>
          <p:nvPr/>
        </p:nvSpPr>
        <p:spPr bwMode="auto">
          <a:xfrm>
            <a:off x="9260337" y="3156961"/>
            <a:ext cx="1585002" cy="286606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 姓名</a:t>
            </a:r>
            <a:endParaRPr lang="en-US" altLang="zh-CN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  <a:p>
            <a:pPr algn="ctr">
              <a:spcBef>
                <a:spcPts val="845"/>
              </a:spcBef>
            </a:pPr>
            <a:r>
              <a:rPr lang="zh-CN" altLang="en-US" b="1">
                <a:solidFill>
                  <a:srgbClr val="304371"/>
                </a:solidFill>
                <a:latin typeface="Lato Regular" charset="0"/>
                <a:cs typeface="Lato Regular" charset="0"/>
                <a:sym typeface="Lato Regular" charset="0"/>
              </a:rPr>
              <a:t> 职位</a:t>
            </a:r>
            <a:endParaRPr lang="zh-CN" altLang="en-US" b="1" dirty="0">
              <a:solidFill>
                <a:srgbClr val="304371"/>
              </a:solidFill>
              <a:latin typeface="Lato Regular" charset="0"/>
              <a:cs typeface="Lato Regular" charset="0"/>
              <a:sym typeface="Lato Regular" charset="0"/>
            </a:endParaRPr>
          </a:p>
        </p:txBody>
      </p:sp>
      <p:sp>
        <p:nvSpPr>
          <p:cNvPr id="28" name="Rectangle 36">
            <a:extLst>
              <a:ext uri="{FF2B5EF4-FFF2-40B4-BE49-F238E27FC236}">
                <a16:creationId xmlns:a16="http://schemas.microsoft.com/office/drawing/2014/main" id="{617C42CC-1B64-43FD-A464-C99D29FE954A}"/>
              </a:ext>
            </a:extLst>
          </p:cNvPr>
          <p:cNvSpPr/>
          <p:nvPr/>
        </p:nvSpPr>
        <p:spPr bwMode="auto">
          <a:xfrm>
            <a:off x="3217969" y="3864960"/>
            <a:ext cx="1675853" cy="19374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l">
              <a:lnSpc>
                <a:spcPct val="130000"/>
              </a:lnSpc>
            </a:pP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如：北京大学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、阿里系；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在该领域有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8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年技术产品沉淀；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主导诸多顶级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PE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，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VC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机构的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SAAS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及大数据项目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放弃阿里巴巴集团数百万价值</a:t>
            </a: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期权参与创业；</a:t>
            </a:r>
            <a:endParaRPr lang="zh-CN" altLang="en-US" sz="1200" dirty="0">
              <a:solidFill>
                <a:srgbClr val="304371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31" name="Rectangle 36">
            <a:extLst>
              <a:ext uri="{FF2B5EF4-FFF2-40B4-BE49-F238E27FC236}">
                <a16:creationId xmlns:a16="http://schemas.microsoft.com/office/drawing/2014/main" id="{C0BEC10C-D846-4818-A032-99A2A048A7BD}"/>
              </a:ext>
            </a:extLst>
          </p:cNvPr>
          <p:cNvSpPr/>
          <p:nvPr/>
        </p:nvSpPr>
        <p:spPr bwMode="auto">
          <a:xfrm>
            <a:off x="5321065" y="3853733"/>
            <a:ext cx="1675853" cy="170523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l">
              <a:lnSpc>
                <a:spcPct val="130000"/>
              </a:lnSpc>
            </a:pP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如：北京大学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、阿里系；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在该领域有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8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年技术产品沉淀；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主导诸多顶级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PE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，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VC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机构的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SAAS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及大数据项目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放弃阿里巴巴集团数百万价值</a:t>
            </a: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期权参与创业；</a:t>
            </a:r>
            <a:endParaRPr lang="zh-CN" altLang="en-US" sz="1200" dirty="0">
              <a:solidFill>
                <a:srgbClr val="304371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32" name="Rectangle 36">
            <a:extLst>
              <a:ext uri="{FF2B5EF4-FFF2-40B4-BE49-F238E27FC236}">
                <a16:creationId xmlns:a16="http://schemas.microsoft.com/office/drawing/2014/main" id="{D04193F6-ACF2-4B95-8FBA-3D29C83AACBE}"/>
              </a:ext>
            </a:extLst>
          </p:cNvPr>
          <p:cNvSpPr/>
          <p:nvPr/>
        </p:nvSpPr>
        <p:spPr bwMode="auto">
          <a:xfrm>
            <a:off x="7343421" y="3868247"/>
            <a:ext cx="1675853" cy="1745002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l">
              <a:lnSpc>
                <a:spcPct val="130000"/>
              </a:lnSpc>
            </a:pP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如：北京大学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、阿里系；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在该领域有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8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年技术产品沉淀；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主导诸多顶级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PE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，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VC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机构的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SAAS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及大数据项目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放弃阿里巴巴集团数百万价值</a:t>
            </a: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期权参与创业；</a:t>
            </a:r>
            <a:endParaRPr lang="zh-CN" altLang="en-US" sz="1200" dirty="0">
              <a:solidFill>
                <a:srgbClr val="304371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33" name="Rectangle 36">
            <a:extLst>
              <a:ext uri="{FF2B5EF4-FFF2-40B4-BE49-F238E27FC236}">
                <a16:creationId xmlns:a16="http://schemas.microsoft.com/office/drawing/2014/main" id="{5519C996-A31F-4B88-B78F-155A7D544786}"/>
              </a:ext>
            </a:extLst>
          </p:cNvPr>
          <p:cNvSpPr/>
          <p:nvPr/>
        </p:nvSpPr>
        <p:spPr bwMode="auto">
          <a:xfrm>
            <a:off x="9429004" y="3839219"/>
            <a:ext cx="1675853" cy="1705234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algn="l">
              <a:lnSpc>
                <a:spcPct val="130000"/>
              </a:lnSpc>
            </a:pP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如：北京大学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、阿里系；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在该领域有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8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年技术产品沉淀；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主导诸多顶级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PE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，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VC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机构的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SAAS</a:t>
            </a: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及大数据项目</a:t>
            </a:r>
            <a:r>
              <a:rPr lang="en-US" altLang="zh-CN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.</a:t>
            </a:r>
          </a:p>
          <a:p>
            <a:pPr algn="l">
              <a:lnSpc>
                <a:spcPct val="130000"/>
              </a:lnSpc>
            </a:pPr>
            <a:r>
              <a:rPr lang="zh-CN" altLang="en-US" sz="1200" dirty="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放弃阿里巴巴集团数百万价值</a:t>
            </a:r>
            <a:r>
              <a:rPr lang="zh-CN" altLang="en-US" sz="1200">
                <a:solidFill>
                  <a:srgbClr val="304371"/>
                </a:solidFill>
                <a:latin typeface="宋体" panose="02010600030101010101" pitchFamily="2" charset="-122"/>
                <a:sym typeface="+mn-ea"/>
              </a:rPr>
              <a:t>期权参与创业；</a:t>
            </a:r>
            <a:endParaRPr lang="zh-CN" altLang="en-US" sz="1200" dirty="0">
              <a:solidFill>
                <a:srgbClr val="304371"/>
              </a:solidFill>
              <a:latin typeface="宋体" panose="02010600030101010101" pitchFamily="2" charset="-122"/>
              <a:sym typeface="+mn-ea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A943A91-7AF5-4B45-A9B6-441D7DBA8C5A}"/>
              </a:ext>
            </a:extLst>
          </p:cNvPr>
          <p:cNvSpPr txBox="1"/>
          <p:nvPr/>
        </p:nvSpPr>
        <p:spPr>
          <a:xfrm>
            <a:off x="1545047" y="1881315"/>
            <a:ext cx="1039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商务照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BC992605-A0A6-47ED-933D-2BCF87A66F55}"/>
              </a:ext>
            </a:extLst>
          </p:cNvPr>
          <p:cNvSpPr txBox="1"/>
          <p:nvPr/>
        </p:nvSpPr>
        <p:spPr>
          <a:xfrm>
            <a:off x="3659682" y="1881315"/>
            <a:ext cx="1039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商务照</a:t>
            </a:r>
          </a:p>
        </p:txBody>
      </p:sp>
      <p:sp>
        <p:nvSpPr>
          <p:cNvPr id="35" name="文本框 34">
            <a:extLst>
              <a:ext uri="{FF2B5EF4-FFF2-40B4-BE49-F238E27FC236}">
                <a16:creationId xmlns:a16="http://schemas.microsoft.com/office/drawing/2014/main" id="{246860B3-CBCD-449D-B386-E70DAF0DD10C}"/>
              </a:ext>
            </a:extLst>
          </p:cNvPr>
          <p:cNvSpPr txBox="1"/>
          <p:nvPr/>
        </p:nvSpPr>
        <p:spPr>
          <a:xfrm>
            <a:off x="5807753" y="1949671"/>
            <a:ext cx="1039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商务照</a:t>
            </a:r>
          </a:p>
        </p:txBody>
      </p:sp>
      <p:sp>
        <p:nvSpPr>
          <p:cNvPr id="36" name="文本框 35">
            <a:extLst>
              <a:ext uri="{FF2B5EF4-FFF2-40B4-BE49-F238E27FC236}">
                <a16:creationId xmlns:a16="http://schemas.microsoft.com/office/drawing/2014/main" id="{E3E54D9B-3E02-4320-AD83-4E1F5799DE40}"/>
              </a:ext>
            </a:extLst>
          </p:cNvPr>
          <p:cNvSpPr txBox="1"/>
          <p:nvPr/>
        </p:nvSpPr>
        <p:spPr>
          <a:xfrm>
            <a:off x="7709227" y="1939234"/>
            <a:ext cx="1039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商务照</a:t>
            </a:r>
          </a:p>
        </p:txBody>
      </p:sp>
      <p:sp>
        <p:nvSpPr>
          <p:cNvPr id="37" name="文本框 36">
            <a:extLst>
              <a:ext uri="{FF2B5EF4-FFF2-40B4-BE49-F238E27FC236}">
                <a16:creationId xmlns:a16="http://schemas.microsoft.com/office/drawing/2014/main" id="{8AE9E4D9-42C5-49B4-A723-24B6B88421F0}"/>
              </a:ext>
            </a:extLst>
          </p:cNvPr>
          <p:cNvSpPr txBox="1"/>
          <p:nvPr/>
        </p:nvSpPr>
        <p:spPr>
          <a:xfrm>
            <a:off x="9802334" y="1949671"/>
            <a:ext cx="10396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/>
              <a:t>商务照</a:t>
            </a:r>
          </a:p>
        </p:txBody>
      </p:sp>
      <p:sp>
        <p:nvSpPr>
          <p:cNvPr id="38" name="文本框 37">
            <a:extLst>
              <a:ext uri="{FF2B5EF4-FFF2-40B4-BE49-F238E27FC236}">
                <a16:creationId xmlns:a16="http://schemas.microsoft.com/office/drawing/2014/main" id="{5E1C4140-F454-43B5-834C-56A4D442D6DD}"/>
              </a:ext>
            </a:extLst>
          </p:cNvPr>
          <p:cNvSpPr txBox="1"/>
          <p:nvPr/>
        </p:nvSpPr>
        <p:spPr>
          <a:xfrm>
            <a:off x="1108144" y="5526325"/>
            <a:ext cx="10383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、核心团队是指有股份的创始团队成员或核心高管。一般需要全职。展现人数视项目自身而定。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、照片建议商务照。半身照或者大头照。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、人物介绍篇幅有限，一定要简洁，提炼，体现有说服力的核心优势、能力、资源、特点等。</a:t>
            </a:r>
          </a:p>
        </p:txBody>
      </p:sp>
    </p:spTree>
    <p:extLst>
      <p:ext uri="{BB962C8B-B14F-4D97-AF65-F5344CB8AC3E}">
        <p14:creationId xmlns:p14="http://schemas.microsoft.com/office/powerpoint/2010/main" val="24499789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65810" y="412115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融资计划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776605" y="780415"/>
            <a:ext cx="20808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Financial </a:t>
            </a:r>
          </a:p>
        </p:txBody>
      </p:sp>
      <p:grpSp>
        <p:nvGrpSpPr>
          <p:cNvPr id="8" name="组合 7"/>
          <p:cNvGrpSpPr/>
          <p:nvPr/>
        </p:nvGrpSpPr>
        <p:grpSpPr>
          <a:xfrm>
            <a:off x="765810" y="1061453"/>
            <a:ext cx="4928538" cy="4165268"/>
            <a:chOff x="1206" y="2457"/>
            <a:chExt cx="9388" cy="8114"/>
          </a:xfrm>
        </p:grpSpPr>
        <p:graphicFrame>
          <p:nvGraphicFramePr>
            <p:cNvPr id="2" name="图表 1"/>
            <p:cNvGraphicFramePr/>
            <p:nvPr>
              <p:extLst>
                <p:ext uri="{D42A27DB-BD31-4B8C-83A1-F6EECF244321}">
                  <p14:modId xmlns:p14="http://schemas.microsoft.com/office/powerpoint/2010/main" val="325659789"/>
                </p:ext>
              </p:extLst>
            </p:nvPr>
          </p:nvGraphicFramePr>
          <p:xfrm>
            <a:off x="1206" y="2457"/>
            <a:ext cx="9389" cy="811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0"/>
            </a:graphicData>
          </a:graphic>
        </p:graphicFrame>
        <p:grpSp>
          <p:nvGrpSpPr>
            <p:cNvPr id="6" name="组合 5"/>
            <p:cNvGrpSpPr/>
            <p:nvPr/>
          </p:nvGrpSpPr>
          <p:grpSpPr>
            <a:xfrm>
              <a:off x="3049" y="4913"/>
              <a:ext cx="3773" cy="3573"/>
              <a:chOff x="3317" y="4224"/>
              <a:chExt cx="3773" cy="3573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3317" y="4224"/>
                <a:ext cx="3058" cy="2988"/>
              </a:xfrm>
              <a:prstGeom prst="ellipse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zh-CN" altLang="en-US" sz="2400" b="1" dirty="0">
                    <a:latin typeface="Microsoft YaHei UI" panose="020B0503020204020204" charset="-122"/>
                    <a:ea typeface="Microsoft YaHei UI" panose="020B0503020204020204" charset="-122"/>
                  </a:rPr>
                  <a:t>资金</a:t>
                </a:r>
              </a:p>
              <a:p>
                <a:pPr algn="ctr"/>
                <a:r>
                  <a:rPr lang="zh-CN" altLang="en-US" sz="2400" b="1" dirty="0">
                    <a:latin typeface="Microsoft YaHei UI" panose="020B0503020204020204" charset="-122"/>
                    <a:ea typeface="Microsoft YaHei UI" panose="020B0503020204020204" charset="-122"/>
                  </a:rPr>
                  <a:t>用途</a:t>
                </a:r>
              </a:p>
            </p:txBody>
          </p:sp>
          <p:sp>
            <p:nvSpPr>
              <p:cNvPr id="5" name="文本框 4"/>
              <p:cNvSpPr txBox="1"/>
              <p:nvPr/>
            </p:nvSpPr>
            <p:spPr>
              <a:xfrm rot="20520000">
                <a:off x="4724" y="7266"/>
                <a:ext cx="2366" cy="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zh-CN" altLang="en-US" sz="1600" b="1">
                    <a:solidFill>
                      <a:schemeClr val="bg1"/>
                    </a:solidFill>
                  </a:rPr>
                  <a:t>技术研发团队</a:t>
                </a:r>
              </a:p>
            </p:txBody>
          </p:sp>
        </p:grpSp>
      </p:grpSp>
      <p:grpSp>
        <p:nvGrpSpPr>
          <p:cNvPr id="17" name="组合 16"/>
          <p:cNvGrpSpPr/>
          <p:nvPr/>
        </p:nvGrpSpPr>
        <p:grpSpPr>
          <a:xfrm>
            <a:off x="5806440" y="1780991"/>
            <a:ext cx="5293995" cy="2938420"/>
            <a:chOff x="8923" y="3991"/>
            <a:chExt cx="8337" cy="4627"/>
          </a:xfrm>
        </p:grpSpPr>
        <p:grpSp>
          <p:nvGrpSpPr>
            <p:cNvPr id="10" name="组合 9"/>
            <p:cNvGrpSpPr/>
            <p:nvPr>
              <p:custDataLst>
                <p:tags r:id="rId1"/>
              </p:custDataLst>
            </p:nvPr>
          </p:nvGrpSpPr>
          <p:grpSpPr>
            <a:xfrm>
              <a:off x="8923" y="3991"/>
              <a:ext cx="2461" cy="2166"/>
              <a:chOff x="1790701" y="1765301"/>
              <a:chExt cx="2209799" cy="1945704"/>
            </a:xfrm>
          </p:grpSpPr>
          <p:sp>
            <p:nvSpPr>
              <p:cNvPr id="36" name="任意多边形 35"/>
              <p:cNvSpPr/>
              <p:nvPr>
                <p:custDataLst>
                  <p:tags r:id="rId17"/>
                </p:custDataLst>
              </p:nvPr>
            </p:nvSpPr>
            <p:spPr>
              <a:xfrm>
                <a:off x="1790701" y="3399367"/>
                <a:ext cx="2209799" cy="311638"/>
              </a:xfrm>
              <a:custGeom>
                <a:avLst/>
                <a:gdLst>
                  <a:gd name="connsiteX0" fmla="*/ 2205651 w 2209799"/>
                  <a:gd name="connsiteY0" fmla="*/ 0 h 311638"/>
                  <a:gd name="connsiteX1" fmla="*/ 2209799 w 2209799"/>
                  <a:gd name="connsiteY1" fmla="*/ 0 h 311638"/>
                  <a:gd name="connsiteX2" fmla="*/ 2209799 w 2209799"/>
                  <a:gd name="connsiteY2" fmla="*/ 311638 h 311638"/>
                  <a:gd name="connsiteX3" fmla="*/ 1621366 w 2209799"/>
                  <a:gd name="connsiteY3" fmla="*/ 311638 h 311638"/>
                  <a:gd name="connsiteX4" fmla="*/ 1621366 w 2209799"/>
                  <a:gd name="connsiteY4" fmla="*/ 307490 h 311638"/>
                  <a:gd name="connsiteX5" fmla="*/ 2205651 w 2209799"/>
                  <a:gd name="connsiteY5" fmla="*/ 307490 h 311638"/>
                  <a:gd name="connsiteX6" fmla="*/ 0 w 2209799"/>
                  <a:gd name="connsiteY6" fmla="*/ 0 h 311638"/>
                  <a:gd name="connsiteX7" fmla="*/ 4148 w 2209799"/>
                  <a:gd name="connsiteY7" fmla="*/ 0 h 311638"/>
                  <a:gd name="connsiteX8" fmla="*/ 4148 w 2209799"/>
                  <a:gd name="connsiteY8" fmla="*/ 307490 h 311638"/>
                  <a:gd name="connsiteX9" fmla="*/ 588433 w 2209799"/>
                  <a:gd name="connsiteY9" fmla="*/ 307490 h 311638"/>
                  <a:gd name="connsiteX10" fmla="*/ 588433 w 2209799"/>
                  <a:gd name="connsiteY10" fmla="*/ 311638 h 311638"/>
                  <a:gd name="connsiteX11" fmla="*/ 0 w 2209799"/>
                  <a:gd name="connsiteY11" fmla="*/ 311638 h 31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09799" h="311638">
                    <a:moveTo>
                      <a:pt x="2205651" y="0"/>
                    </a:moveTo>
                    <a:lnTo>
                      <a:pt x="2209799" y="0"/>
                    </a:lnTo>
                    <a:lnTo>
                      <a:pt x="2209799" y="311638"/>
                    </a:lnTo>
                    <a:lnTo>
                      <a:pt x="1621366" y="311638"/>
                    </a:lnTo>
                    <a:lnTo>
                      <a:pt x="1621366" y="307490"/>
                    </a:lnTo>
                    <a:lnTo>
                      <a:pt x="2205651" y="307490"/>
                    </a:lnTo>
                    <a:close/>
                    <a:moveTo>
                      <a:pt x="0" y="0"/>
                    </a:moveTo>
                    <a:lnTo>
                      <a:pt x="4148" y="0"/>
                    </a:lnTo>
                    <a:lnTo>
                      <a:pt x="4148" y="307490"/>
                    </a:lnTo>
                    <a:lnTo>
                      <a:pt x="588433" y="307490"/>
                    </a:lnTo>
                    <a:lnTo>
                      <a:pt x="588433" y="311638"/>
                    </a:lnTo>
                    <a:lnTo>
                      <a:pt x="0" y="31163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57500" lnSpcReduction="20000"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矩形 22"/>
              <p:cNvSpPr/>
              <p:nvPr>
                <p:custDataLst>
                  <p:tags r:id="rId18"/>
                </p:custDataLst>
              </p:nvPr>
            </p:nvSpPr>
            <p:spPr>
              <a:xfrm>
                <a:off x="1790701" y="1765301"/>
                <a:ext cx="2209799" cy="1634066"/>
              </a:xfrm>
              <a:prstGeom prst="rect">
                <a:avLst/>
              </a:prstGeom>
              <a:solidFill>
                <a:srgbClr val="3043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150000"/>
                  </a:lnSpc>
                </a:pPr>
                <a:endParaRPr lang="en-US" altLang="zh-CN" sz="1600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1" name="组合 10"/>
            <p:cNvGrpSpPr/>
            <p:nvPr>
              <p:custDataLst>
                <p:tags r:id="rId2"/>
              </p:custDataLst>
            </p:nvPr>
          </p:nvGrpSpPr>
          <p:grpSpPr>
            <a:xfrm>
              <a:off x="11858" y="3991"/>
              <a:ext cx="2461" cy="2166"/>
              <a:chOff x="4991101" y="1765301"/>
              <a:chExt cx="2209799" cy="1945704"/>
            </a:xfrm>
          </p:grpSpPr>
          <p:sp>
            <p:nvSpPr>
              <p:cNvPr id="39" name="任意多边形 38"/>
              <p:cNvSpPr/>
              <p:nvPr>
                <p:custDataLst>
                  <p:tags r:id="rId15"/>
                </p:custDataLst>
              </p:nvPr>
            </p:nvSpPr>
            <p:spPr>
              <a:xfrm>
                <a:off x="4991101" y="3399367"/>
                <a:ext cx="2209799" cy="311638"/>
              </a:xfrm>
              <a:custGeom>
                <a:avLst/>
                <a:gdLst>
                  <a:gd name="connsiteX0" fmla="*/ 2205651 w 2209799"/>
                  <a:gd name="connsiteY0" fmla="*/ 0 h 311638"/>
                  <a:gd name="connsiteX1" fmla="*/ 2209799 w 2209799"/>
                  <a:gd name="connsiteY1" fmla="*/ 0 h 311638"/>
                  <a:gd name="connsiteX2" fmla="*/ 2209799 w 2209799"/>
                  <a:gd name="connsiteY2" fmla="*/ 311638 h 311638"/>
                  <a:gd name="connsiteX3" fmla="*/ 1621366 w 2209799"/>
                  <a:gd name="connsiteY3" fmla="*/ 311638 h 311638"/>
                  <a:gd name="connsiteX4" fmla="*/ 1621366 w 2209799"/>
                  <a:gd name="connsiteY4" fmla="*/ 307490 h 311638"/>
                  <a:gd name="connsiteX5" fmla="*/ 2205651 w 2209799"/>
                  <a:gd name="connsiteY5" fmla="*/ 307490 h 311638"/>
                  <a:gd name="connsiteX6" fmla="*/ 0 w 2209799"/>
                  <a:gd name="connsiteY6" fmla="*/ 0 h 311638"/>
                  <a:gd name="connsiteX7" fmla="*/ 4148 w 2209799"/>
                  <a:gd name="connsiteY7" fmla="*/ 0 h 311638"/>
                  <a:gd name="connsiteX8" fmla="*/ 4148 w 2209799"/>
                  <a:gd name="connsiteY8" fmla="*/ 307490 h 311638"/>
                  <a:gd name="connsiteX9" fmla="*/ 588433 w 2209799"/>
                  <a:gd name="connsiteY9" fmla="*/ 307490 h 311638"/>
                  <a:gd name="connsiteX10" fmla="*/ 588433 w 2209799"/>
                  <a:gd name="connsiteY10" fmla="*/ 311638 h 311638"/>
                  <a:gd name="connsiteX11" fmla="*/ 0 w 2209799"/>
                  <a:gd name="connsiteY11" fmla="*/ 311638 h 31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09799" h="311638">
                    <a:moveTo>
                      <a:pt x="2205651" y="0"/>
                    </a:moveTo>
                    <a:lnTo>
                      <a:pt x="2209799" y="0"/>
                    </a:lnTo>
                    <a:lnTo>
                      <a:pt x="2209799" y="311638"/>
                    </a:lnTo>
                    <a:lnTo>
                      <a:pt x="1621366" y="311638"/>
                    </a:lnTo>
                    <a:lnTo>
                      <a:pt x="1621366" y="307490"/>
                    </a:lnTo>
                    <a:lnTo>
                      <a:pt x="2205651" y="307490"/>
                    </a:lnTo>
                    <a:close/>
                    <a:moveTo>
                      <a:pt x="0" y="0"/>
                    </a:moveTo>
                    <a:lnTo>
                      <a:pt x="4148" y="0"/>
                    </a:lnTo>
                    <a:lnTo>
                      <a:pt x="4148" y="307490"/>
                    </a:lnTo>
                    <a:lnTo>
                      <a:pt x="588433" y="307490"/>
                    </a:lnTo>
                    <a:lnTo>
                      <a:pt x="588433" y="311638"/>
                    </a:lnTo>
                    <a:lnTo>
                      <a:pt x="0" y="31163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57500" lnSpcReduction="20000"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矩形 39"/>
              <p:cNvSpPr/>
              <p:nvPr>
                <p:custDataLst>
                  <p:tags r:id="rId16"/>
                </p:custDataLst>
              </p:nvPr>
            </p:nvSpPr>
            <p:spPr>
              <a:xfrm>
                <a:off x="4991101" y="1765301"/>
                <a:ext cx="2209799" cy="1634066"/>
              </a:xfrm>
              <a:prstGeom prst="rect">
                <a:avLst/>
              </a:prstGeom>
              <a:solidFill>
                <a:srgbClr val="3043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5000"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2" name="组合 11"/>
            <p:cNvGrpSpPr/>
            <p:nvPr>
              <p:custDataLst>
                <p:tags r:id="rId3"/>
              </p:custDataLst>
            </p:nvPr>
          </p:nvGrpSpPr>
          <p:grpSpPr>
            <a:xfrm>
              <a:off x="14799" y="3991"/>
              <a:ext cx="2461" cy="2166"/>
              <a:chOff x="8191501" y="1765301"/>
              <a:chExt cx="2209799" cy="1945704"/>
            </a:xfrm>
          </p:grpSpPr>
          <p:sp>
            <p:nvSpPr>
              <p:cNvPr id="47" name="任意多边形 46"/>
              <p:cNvSpPr/>
              <p:nvPr>
                <p:custDataLst>
                  <p:tags r:id="rId13"/>
                </p:custDataLst>
              </p:nvPr>
            </p:nvSpPr>
            <p:spPr>
              <a:xfrm>
                <a:off x="8191501" y="3399367"/>
                <a:ext cx="2209799" cy="311638"/>
              </a:xfrm>
              <a:custGeom>
                <a:avLst/>
                <a:gdLst>
                  <a:gd name="connsiteX0" fmla="*/ 2205651 w 2209799"/>
                  <a:gd name="connsiteY0" fmla="*/ 0 h 311638"/>
                  <a:gd name="connsiteX1" fmla="*/ 2209799 w 2209799"/>
                  <a:gd name="connsiteY1" fmla="*/ 0 h 311638"/>
                  <a:gd name="connsiteX2" fmla="*/ 2209799 w 2209799"/>
                  <a:gd name="connsiteY2" fmla="*/ 311638 h 311638"/>
                  <a:gd name="connsiteX3" fmla="*/ 1621366 w 2209799"/>
                  <a:gd name="connsiteY3" fmla="*/ 311638 h 311638"/>
                  <a:gd name="connsiteX4" fmla="*/ 1621366 w 2209799"/>
                  <a:gd name="connsiteY4" fmla="*/ 307490 h 311638"/>
                  <a:gd name="connsiteX5" fmla="*/ 2205651 w 2209799"/>
                  <a:gd name="connsiteY5" fmla="*/ 307490 h 311638"/>
                  <a:gd name="connsiteX6" fmla="*/ 0 w 2209799"/>
                  <a:gd name="connsiteY6" fmla="*/ 0 h 311638"/>
                  <a:gd name="connsiteX7" fmla="*/ 4148 w 2209799"/>
                  <a:gd name="connsiteY7" fmla="*/ 0 h 311638"/>
                  <a:gd name="connsiteX8" fmla="*/ 4148 w 2209799"/>
                  <a:gd name="connsiteY8" fmla="*/ 307490 h 311638"/>
                  <a:gd name="connsiteX9" fmla="*/ 588433 w 2209799"/>
                  <a:gd name="connsiteY9" fmla="*/ 307490 h 311638"/>
                  <a:gd name="connsiteX10" fmla="*/ 588433 w 2209799"/>
                  <a:gd name="connsiteY10" fmla="*/ 311638 h 311638"/>
                  <a:gd name="connsiteX11" fmla="*/ 0 w 2209799"/>
                  <a:gd name="connsiteY11" fmla="*/ 311638 h 31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09799" h="311638">
                    <a:moveTo>
                      <a:pt x="2205651" y="0"/>
                    </a:moveTo>
                    <a:lnTo>
                      <a:pt x="2209799" y="0"/>
                    </a:lnTo>
                    <a:lnTo>
                      <a:pt x="2209799" y="311638"/>
                    </a:lnTo>
                    <a:lnTo>
                      <a:pt x="1621366" y="311638"/>
                    </a:lnTo>
                    <a:lnTo>
                      <a:pt x="1621366" y="307490"/>
                    </a:lnTo>
                    <a:lnTo>
                      <a:pt x="2205651" y="307490"/>
                    </a:lnTo>
                    <a:close/>
                    <a:moveTo>
                      <a:pt x="0" y="0"/>
                    </a:moveTo>
                    <a:lnTo>
                      <a:pt x="4148" y="0"/>
                    </a:lnTo>
                    <a:lnTo>
                      <a:pt x="4148" y="307490"/>
                    </a:lnTo>
                    <a:lnTo>
                      <a:pt x="588433" y="307490"/>
                    </a:lnTo>
                    <a:lnTo>
                      <a:pt x="588433" y="311638"/>
                    </a:lnTo>
                    <a:lnTo>
                      <a:pt x="0" y="31163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57500" lnSpcReduction="20000"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矩形 47"/>
              <p:cNvSpPr/>
              <p:nvPr>
                <p:custDataLst>
                  <p:tags r:id="rId14"/>
                </p:custDataLst>
              </p:nvPr>
            </p:nvSpPr>
            <p:spPr>
              <a:xfrm>
                <a:off x="8191501" y="1765301"/>
                <a:ext cx="2209799" cy="1634066"/>
              </a:xfrm>
              <a:prstGeom prst="rect">
                <a:avLst/>
              </a:prstGeom>
              <a:solidFill>
                <a:srgbClr val="3043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5000"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3" name="组合 12"/>
            <p:cNvGrpSpPr/>
            <p:nvPr>
              <p:custDataLst>
                <p:tags r:id="rId4"/>
              </p:custDataLst>
            </p:nvPr>
          </p:nvGrpSpPr>
          <p:grpSpPr>
            <a:xfrm>
              <a:off x="8923" y="6452"/>
              <a:ext cx="2461" cy="2166"/>
              <a:chOff x="1790701" y="3975101"/>
              <a:chExt cx="2209799" cy="1945704"/>
            </a:xfrm>
          </p:grpSpPr>
          <p:sp>
            <p:nvSpPr>
              <p:cNvPr id="14" name="任意多边形 13"/>
              <p:cNvSpPr/>
              <p:nvPr>
                <p:custDataLst>
                  <p:tags r:id="rId11"/>
                </p:custDataLst>
              </p:nvPr>
            </p:nvSpPr>
            <p:spPr>
              <a:xfrm>
                <a:off x="1790701" y="5609167"/>
                <a:ext cx="2209799" cy="311638"/>
              </a:xfrm>
              <a:custGeom>
                <a:avLst/>
                <a:gdLst>
                  <a:gd name="connsiteX0" fmla="*/ 2205651 w 2209799"/>
                  <a:gd name="connsiteY0" fmla="*/ 0 h 311638"/>
                  <a:gd name="connsiteX1" fmla="*/ 2209799 w 2209799"/>
                  <a:gd name="connsiteY1" fmla="*/ 0 h 311638"/>
                  <a:gd name="connsiteX2" fmla="*/ 2209799 w 2209799"/>
                  <a:gd name="connsiteY2" fmla="*/ 311638 h 311638"/>
                  <a:gd name="connsiteX3" fmla="*/ 1621366 w 2209799"/>
                  <a:gd name="connsiteY3" fmla="*/ 311638 h 311638"/>
                  <a:gd name="connsiteX4" fmla="*/ 1621366 w 2209799"/>
                  <a:gd name="connsiteY4" fmla="*/ 307490 h 311638"/>
                  <a:gd name="connsiteX5" fmla="*/ 2205651 w 2209799"/>
                  <a:gd name="connsiteY5" fmla="*/ 307490 h 311638"/>
                  <a:gd name="connsiteX6" fmla="*/ 0 w 2209799"/>
                  <a:gd name="connsiteY6" fmla="*/ 0 h 311638"/>
                  <a:gd name="connsiteX7" fmla="*/ 4148 w 2209799"/>
                  <a:gd name="connsiteY7" fmla="*/ 0 h 311638"/>
                  <a:gd name="connsiteX8" fmla="*/ 4148 w 2209799"/>
                  <a:gd name="connsiteY8" fmla="*/ 307490 h 311638"/>
                  <a:gd name="connsiteX9" fmla="*/ 588433 w 2209799"/>
                  <a:gd name="connsiteY9" fmla="*/ 307490 h 311638"/>
                  <a:gd name="connsiteX10" fmla="*/ 588433 w 2209799"/>
                  <a:gd name="connsiteY10" fmla="*/ 311638 h 311638"/>
                  <a:gd name="connsiteX11" fmla="*/ 0 w 2209799"/>
                  <a:gd name="connsiteY11" fmla="*/ 311638 h 31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09799" h="311638">
                    <a:moveTo>
                      <a:pt x="2205651" y="0"/>
                    </a:moveTo>
                    <a:lnTo>
                      <a:pt x="2209799" y="0"/>
                    </a:lnTo>
                    <a:lnTo>
                      <a:pt x="2209799" y="311638"/>
                    </a:lnTo>
                    <a:lnTo>
                      <a:pt x="1621366" y="311638"/>
                    </a:lnTo>
                    <a:lnTo>
                      <a:pt x="1621366" y="307490"/>
                    </a:lnTo>
                    <a:lnTo>
                      <a:pt x="2205651" y="307490"/>
                    </a:lnTo>
                    <a:close/>
                    <a:moveTo>
                      <a:pt x="0" y="0"/>
                    </a:moveTo>
                    <a:lnTo>
                      <a:pt x="4148" y="0"/>
                    </a:lnTo>
                    <a:lnTo>
                      <a:pt x="4148" y="307490"/>
                    </a:lnTo>
                    <a:lnTo>
                      <a:pt x="588433" y="307490"/>
                    </a:lnTo>
                    <a:lnTo>
                      <a:pt x="588433" y="311638"/>
                    </a:lnTo>
                    <a:lnTo>
                      <a:pt x="0" y="31163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57500" lnSpcReduction="20000"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矩形 81"/>
              <p:cNvSpPr/>
              <p:nvPr>
                <p:custDataLst>
                  <p:tags r:id="rId12"/>
                </p:custDataLst>
              </p:nvPr>
            </p:nvSpPr>
            <p:spPr>
              <a:xfrm>
                <a:off x="1790701" y="3975101"/>
                <a:ext cx="2209799" cy="1634066"/>
              </a:xfrm>
              <a:prstGeom prst="rect">
                <a:avLst/>
              </a:prstGeom>
              <a:solidFill>
                <a:srgbClr val="3043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7500"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5" name="组合 14"/>
            <p:cNvGrpSpPr/>
            <p:nvPr>
              <p:custDataLst>
                <p:tags r:id="rId5"/>
              </p:custDataLst>
            </p:nvPr>
          </p:nvGrpSpPr>
          <p:grpSpPr>
            <a:xfrm>
              <a:off x="11858" y="6452"/>
              <a:ext cx="2461" cy="2166"/>
              <a:chOff x="4991101" y="3975101"/>
              <a:chExt cx="2209799" cy="1945704"/>
            </a:xfrm>
          </p:grpSpPr>
          <p:sp>
            <p:nvSpPr>
              <p:cNvPr id="74" name="任意多边形 73"/>
              <p:cNvSpPr/>
              <p:nvPr>
                <p:custDataLst>
                  <p:tags r:id="rId9"/>
                </p:custDataLst>
              </p:nvPr>
            </p:nvSpPr>
            <p:spPr>
              <a:xfrm>
                <a:off x="4991101" y="5609167"/>
                <a:ext cx="2209799" cy="311638"/>
              </a:xfrm>
              <a:custGeom>
                <a:avLst/>
                <a:gdLst>
                  <a:gd name="connsiteX0" fmla="*/ 2205651 w 2209799"/>
                  <a:gd name="connsiteY0" fmla="*/ 0 h 311638"/>
                  <a:gd name="connsiteX1" fmla="*/ 2209799 w 2209799"/>
                  <a:gd name="connsiteY1" fmla="*/ 0 h 311638"/>
                  <a:gd name="connsiteX2" fmla="*/ 2209799 w 2209799"/>
                  <a:gd name="connsiteY2" fmla="*/ 311638 h 311638"/>
                  <a:gd name="connsiteX3" fmla="*/ 1621366 w 2209799"/>
                  <a:gd name="connsiteY3" fmla="*/ 311638 h 311638"/>
                  <a:gd name="connsiteX4" fmla="*/ 1621366 w 2209799"/>
                  <a:gd name="connsiteY4" fmla="*/ 307490 h 311638"/>
                  <a:gd name="connsiteX5" fmla="*/ 2205651 w 2209799"/>
                  <a:gd name="connsiteY5" fmla="*/ 307490 h 311638"/>
                  <a:gd name="connsiteX6" fmla="*/ 0 w 2209799"/>
                  <a:gd name="connsiteY6" fmla="*/ 0 h 311638"/>
                  <a:gd name="connsiteX7" fmla="*/ 4148 w 2209799"/>
                  <a:gd name="connsiteY7" fmla="*/ 0 h 311638"/>
                  <a:gd name="connsiteX8" fmla="*/ 4148 w 2209799"/>
                  <a:gd name="connsiteY8" fmla="*/ 307490 h 311638"/>
                  <a:gd name="connsiteX9" fmla="*/ 588433 w 2209799"/>
                  <a:gd name="connsiteY9" fmla="*/ 307490 h 311638"/>
                  <a:gd name="connsiteX10" fmla="*/ 588433 w 2209799"/>
                  <a:gd name="connsiteY10" fmla="*/ 311638 h 311638"/>
                  <a:gd name="connsiteX11" fmla="*/ 0 w 2209799"/>
                  <a:gd name="connsiteY11" fmla="*/ 311638 h 31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09799" h="311638">
                    <a:moveTo>
                      <a:pt x="2205651" y="0"/>
                    </a:moveTo>
                    <a:lnTo>
                      <a:pt x="2209799" y="0"/>
                    </a:lnTo>
                    <a:lnTo>
                      <a:pt x="2209799" y="311638"/>
                    </a:lnTo>
                    <a:lnTo>
                      <a:pt x="1621366" y="311638"/>
                    </a:lnTo>
                    <a:lnTo>
                      <a:pt x="1621366" y="307490"/>
                    </a:lnTo>
                    <a:lnTo>
                      <a:pt x="2205651" y="307490"/>
                    </a:lnTo>
                    <a:close/>
                    <a:moveTo>
                      <a:pt x="0" y="0"/>
                    </a:moveTo>
                    <a:lnTo>
                      <a:pt x="4148" y="0"/>
                    </a:lnTo>
                    <a:lnTo>
                      <a:pt x="4148" y="307490"/>
                    </a:lnTo>
                    <a:lnTo>
                      <a:pt x="588433" y="307490"/>
                    </a:lnTo>
                    <a:lnTo>
                      <a:pt x="588433" y="311638"/>
                    </a:lnTo>
                    <a:lnTo>
                      <a:pt x="0" y="31163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57500" lnSpcReduction="20000"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矩形 74"/>
              <p:cNvSpPr/>
              <p:nvPr>
                <p:custDataLst>
                  <p:tags r:id="rId10"/>
                </p:custDataLst>
              </p:nvPr>
            </p:nvSpPr>
            <p:spPr>
              <a:xfrm>
                <a:off x="4991101" y="3975101"/>
                <a:ext cx="2209799" cy="1634066"/>
              </a:xfrm>
              <a:prstGeom prst="rect">
                <a:avLst/>
              </a:prstGeom>
              <a:solidFill>
                <a:srgbClr val="3043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  <p:grpSp>
          <p:nvGrpSpPr>
            <p:cNvPr id="16" name="组合 15"/>
            <p:cNvGrpSpPr/>
            <p:nvPr>
              <p:custDataLst>
                <p:tags r:id="rId6"/>
              </p:custDataLst>
            </p:nvPr>
          </p:nvGrpSpPr>
          <p:grpSpPr>
            <a:xfrm>
              <a:off x="14799" y="6452"/>
              <a:ext cx="2461" cy="2166"/>
              <a:chOff x="8191501" y="3975101"/>
              <a:chExt cx="2209799" cy="1945704"/>
            </a:xfrm>
          </p:grpSpPr>
          <p:sp>
            <p:nvSpPr>
              <p:cNvPr id="67" name="任意多边形 66"/>
              <p:cNvSpPr/>
              <p:nvPr>
                <p:custDataLst>
                  <p:tags r:id="rId7"/>
                </p:custDataLst>
              </p:nvPr>
            </p:nvSpPr>
            <p:spPr>
              <a:xfrm>
                <a:off x="8191501" y="5609167"/>
                <a:ext cx="2209799" cy="311638"/>
              </a:xfrm>
              <a:custGeom>
                <a:avLst/>
                <a:gdLst>
                  <a:gd name="connsiteX0" fmla="*/ 2205651 w 2209799"/>
                  <a:gd name="connsiteY0" fmla="*/ 0 h 311638"/>
                  <a:gd name="connsiteX1" fmla="*/ 2209799 w 2209799"/>
                  <a:gd name="connsiteY1" fmla="*/ 0 h 311638"/>
                  <a:gd name="connsiteX2" fmla="*/ 2209799 w 2209799"/>
                  <a:gd name="connsiteY2" fmla="*/ 311638 h 311638"/>
                  <a:gd name="connsiteX3" fmla="*/ 1621366 w 2209799"/>
                  <a:gd name="connsiteY3" fmla="*/ 311638 h 311638"/>
                  <a:gd name="connsiteX4" fmla="*/ 1621366 w 2209799"/>
                  <a:gd name="connsiteY4" fmla="*/ 307490 h 311638"/>
                  <a:gd name="connsiteX5" fmla="*/ 2205651 w 2209799"/>
                  <a:gd name="connsiteY5" fmla="*/ 307490 h 311638"/>
                  <a:gd name="connsiteX6" fmla="*/ 0 w 2209799"/>
                  <a:gd name="connsiteY6" fmla="*/ 0 h 311638"/>
                  <a:gd name="connsiteX7" fmla="*/ 4148 w 2209799"/>
                  <a:gd name="connsiteY7" fmla="*/ 0 h 311638"/>
                  <a:gd name="connsiteX8" fmla="*/ 4148 w 2209799"/>
                  <a:gd name="connsiteY8" fmla="*/ 307490 h 311638"/>
                  <a:gd name="connsiteX9" fmla="*/ 588433 w 2209799"/>
                  <a:gd name="connsiteY9" fmla="*/ 307490 h 311638"/>
                  <a:gd name="connsiteX10" fmla="*/ 588433 w 2209799"/>
                  <a:gd name="connsiteY10" fmla="*/ 311638 h 311638"/>
                  <a:gd name="connsiteX11" fmla="*/ 0 w 2209799"/>
                  <a:gd name="connsiteY11" fmla="*/ 311638 h 3116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2209799" h="311638">
                    <a:moveTo>
                      <a:pt x="2205651" y="0"/>
                    </a:moveTo>
                    <a:lnTo>
                      <a:pt x="2209799" y="0"/>
                    </a:lnTo>
                    <a:lnTo>
                      <a:pt x="2209799" y="311638"/>
                    </a:lnTo>
                    <a:lnTo>
                      <a:pt x="1621366" y="311638"/>
                    </a:lnTo>
                    <a:lnTo>
                      <a:pt x="1621366" y="307490"/>
                    </a:lnTo>
                    <a:lnTo>
                      <a:pt x="2205651" y="307490"/>
                    </a:lnTo>
                    <a:close/>
                    <a:moveTo>
                      <a:pt x="0" y="0"/>
                    </a:moveTo>
                    <a:lnTo>
                      <a:pt x="4148" y="0"/>
                    </a:lnTo>
                    <a:lnTo>
                      <a:pt x="4148" y="307490"/>
                    </a:lnTo>
                    <a:lnTo>
                      <a:pt x="588433" y="307490"/>
                    </a:lnTo>
                    <a:lnTo>
                      <a:pt x="588433" y="311638"/>
                    </a:lnTo>
                    <a:lnTo>
                      <a:pt x="0" y="311638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57500" lnSpcReduction="20000"/>
              </a:bodyPr>
              <a:lstStyle/>
              <a:p>
                <a:pPr algn="ctr"/>
                <a:endParaRPr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矩形 67"/>
              <p:cNvSpPr/>
              <p:nvPr>
                <p:custDataLst>
                  <p:tags r:id="rId8"/>
                </p:custDataLst>
              </p:nvPr>
            </p:nvSpPr>
            <p:spPr>
              <a:xfrm>
                <a:off x="8191501" y="3975101"/>
                <a:ext cx="2209799" cy="1634066"/>
              </a:xfrm>
              <a:prstGeom prst="rect">
                <a:avLst/>
              </a:prstGeom>
              <a:solidFill>
                <a:srgbClr val="30437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97500"/>
              </a:bodyPr>
              <a:lstStyle/>
              <a:p>
                <a:pPr algn="ctr">
                  <a:lnSpc>
                    <a:spcPct val="150000"/>
                  </a:lnSpc>
                </a:pPr>
                <a:endParaRPr lang="zh-CN" altLang="en-US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18" name="文本框 17"/>
          <p:cNvSpPr txBox="1"/>
          <p:nvPr/>
        </p:nvSpPr>
        <p:spPr>
          <a:xfrm>
            <a:off x="7820626" y="5000532"/>
            <a:ext cx="12573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000" b="1">
                <a:solidFill>
                  <a:srgbClr val="304371"/>
                </a:solidFill>
              </a:rPr>
              <a:t>预期结果</a:t>
            </a:r>
          </a:p>
        </p:txBody>
      </p:sp>
      <p:cxnSp>
        <p:nvCxnSpPr>
          <p:cNvPr id="19" name="直接连接符 18"/>
          <p:cNvCxnSpPr/>
          <p:nvPr/>
        </p:nvCxnSpPr>
        <p:spPr>
          <a:xfrm>
            <a:off x="5297805" y="1672410"/>
            <a:ext cx="0" cy="3209290"/>
          </a:xfrm>
          <a:prstGeom prst="line">
            <a:avLst/>
          </a:prstGeom>
          <a:ln w="12700" cmpd="sng">
            <a:solidFill>
              <a:srgbClr val="30437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6323633" y="2985586"/>
            <a:ext cx="127033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营收</a:t>
            </a:r>
            <a:endParaRPr lang="en-US" altLang="zh-CN" sz="1600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8152765" y="2970346"/>
            <a:ext cx="103822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产品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10020300" y="2991301"/>
            <a:ext cx="80200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BP</a:t>
            </a:r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量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329045" y="4548321"/>
            <a:ext cx="71183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数据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138160" y="4554036"/>
            <a:ext cx="65532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品牌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9999345" y="4554671"/>
            <a:ext cx="7346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市场</a:t>
            </a:r>
          </a:p>
        </p:txBody>
      </p:sp>
      <p:sp>
        <p:nvSpPr>
          <p:cNvPr id="37" name="文本框 36"/>
          <p:cNvSpPr txBox="1"/>
          <p:nvPr/>
        </p:nvSpPr>
        <p:spPr>
          <a:xfrm>
            <a:off x="1416309" y="5265735"/>
            <a:ext cx="37520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</a:rPr>
              <a:t>融资1000万，出让股份1</a:t>
            </a:r>
            <a:r>
              <a:rPr lang="en-US" altLang="zh-CN" sz="1200" dirty="0">
                <a:solidFill>
                  <a:srgbClr val="C0C2CC"/>
                </a:solidFill>
              </a:rPr>
              <a:t>5</a:t>
            </a:r>
            <a:r>
              <a:rPr lang="zh-CN" altLang="en-US" sz="1200" dirty="0">
                <a:solidFill>
                  <a:srgbClr val="C0C2CC"/>
                </a:solidFill>
              </a:rPr>
              <a:t>%，计划使用</a:t>
            </a:r>
            <a:r>
              <a:rPr lang="en-US" altLang="zh-CN" sz="1200" dirty="0">
                <a:solidFill>
                  <a:srgbClr val="C0C2CC"/>
                </a:solidFill>
              </a:rPr>
              <a:t>18</a:t>
            </a:r>
            <a:r>
              <a:rPr lang="zh-CN" altLang="en-US" sz="1200" dirty="0">
                <a:solidFill>
                  <a:srgbClr val="C0C2CC"/>
                </a:solidFill>
              </a:rPr>
              <a:t>个月</a:t>
            </a:r>
          </a:p>
        </p:txBody>
      </p:sp>
      <p:sp>
        <p:nvSpPr>
          <p:cNvPr id="41" name="文本框 40"/>
          <p:cNvSpPr txBox="1"/>
          <p:nvPr/>
        </p:nvSpPr>
        <p:spPr>
          <a:xfrm>
            <a:off x="5828962" y="1837444"/>
            <a:ext cx="16061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式例：FA 20%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+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智慧双创40%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+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活动及其40%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=</a:t>
            </a:r>
            <a:r>
              <a:rPr lang="en-US" altLang="zh-CN" sz="1200" b="1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5</a:t>
            </a:r>
            <a:r>
              <a:rPr lang="zh-CN" altLang="en-US" sz="1200" b="1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+mn-ea"/>
              </a:rPr>
              <a:t>00万  </a:t>
            </a:r>
            <a:endParaRPr lang="en-US" altLang="zh-CN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42" name="文本框 41"/>
          <p:cNvSpPr txBox="1"/>
          <p:nvPr/>
        </p:nvSpPr>
        <p:spPr>
          <a:xfrm>
            <a:off x="7795849" y="1836501"/>
            <a:ext cx="139514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式例：APP下载量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5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万，小程序用户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2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0万</a:t>
            </a:r>
          </a:p>
        </p:txBody>
      </p:sp>
      <p:sp>
        <p:nvSpPr>
          <p:cNvPr id="43" name="文本框 42"/>
          <p:cNvSpPr txBox="1"/>
          <p:nvPr/>
        </p:nvSpPr>
        <p:spPr>
          <a:xfrm>
            <a:off x="9593851" y="1836501"/>
            <a:ext cx="1423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式例：优质BP量1万，平台项目签约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1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00，成功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2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0+</a:t>
            </a:r>
          </a:p>
        </p:txBody>
      </p:sp>
      <p:sp>
        <p:nvSpPr>
          <p:cNvPr id="44" name="文本框 43"/>
          <p:cNvSpPr txBox="1"/>
          <p:nvPr/>
        </p:nvSpPr>
        <p:spPr>
          <a:xfrm>
            <a:off x="5840502" y="3411055"/>
            <a:ext cx="15946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式例：数据能力，数据源，数据量同行前三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45" name="文本框 44"/>
          <p:cNvSpPr txBox="1"/>
          <p:nvPr/>
        </p:nvSpPr>
        <p:spPr>
          <a:xfrm>
            <a:off x="7707563" y="3406072"/>
            <a:ext cx="14834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式例：品牌知名度，同行前五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9596469" y="3315476"/>
            <a:ext cx="1503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式例：稳固长三角市场（杭州，上海为主），打开北京市场，深圳市场</a:t>
            </a:r>
          </a:p>
        </p:txBody>
      </p:sp>
      <p:sp>
        <p:nvSpPr>
          <p:cNvPr id="49" name="文本框 48">
            <a:extLst>
              <a:ext uri="{FF2B5EF4-FFF2-40B4-BE49-F238E27FC236}">
                <a16:creationId xmlns:a16="http://schemas.microsoft.com/office/drawing/2014/main" id="{1B93EF63-2644-4A40-BA3C-482A8C80E847}"/>
              </a:ext>
            </a:extLst>
          </p:cNvPr>
          <p:cNvSpPr txBox="1"/>
          <p:nvPr/>
        </p:nvSpPr>
        <p:spPr>
          <a:xfrm>
            <a:off x="999681" y="5581748"/>
            <a:ext cx="1038385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、必备内容：融资额，出让比例、资金使用计划、预期结果。资金需求、使用分配要合理。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、如果有融资历史，可以补充。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、如果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页紧张，可以放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页。          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4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、呈现形式可用表格形式、饼图形式等。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六边形 8"/>
          <p:cNvSpPr/>
          <p:nvPr/>
        </p:nvSpPr>
        <p:spPr>
          <a:xfrm>
            <a:off x="1279525" y="2797175"/>
            <a:ext cx="1061720" cy="914400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题 1"/>
          <p:cNvSpPr txBox="1"/>
          <p:nvPr/>
        </p:nvSpPr>
        <p:spPr>
          <a:xfrm>
            <a:off x="2207259" y="2641600"/>
            <a:ext cx="2916555" cy="8242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000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联系方式</a:t>
            </a:r>
            <a:endParaRPr lang="en-US" altLang="zh-CN" sz="4000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2" name="矩形 41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<p:cNvSpPr/>
          <p:nvPr/>
        </p:nvSpPr>
        <p:spPr>
          <a:xfrm>
            <a:off x="2580640" y="3439160"/>
            <a:ext cx="2169795" cy="306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1400" dirty="0">
                <a:solidFill>
                  <a:srgbClr val="304371"/>
                </a:solidFill>
                <a:ea typeface="微软雅黑" panose="020B0503020204020204" charset="-122"/>
                <a:sym typeface="+mn-ea"/>
              </a:rPr>
              <a:t>Thanks</a:t>
            </a:r>
          </a:p>
        </p:txBody>
      </p:sp>
      <p:grpSp>
        <p:nvGrpSpPr>
          <p:cNvPr id="11" name="Group 3"/>
          <p:cNvGrpSpPr/>
          <p:nvPr/>
        </p:nvGrpSpPr>
        <p:grpSpPr>
          <a:xfrm>
            <a:off x="1477645" y="3745865"/>
            <a:ext cx="4317365" cy="290830"/>
            <a:chOff x="3429388" y="4743344"/>
            <a:chExt cx="5323061" cy="379828"/>
          </a:xfrm>
        </p:grpSpPr>
        <p:sp>
          <p:nvSpPr>
            <p:cNvPr id="13" name="Rectangle 10"/>
            <p:cNvSpPr/>
            <p:nvPr/>
          </p:nvSpPr>
          <p:spPr>
            <a:xfrm>
              <a:off x="3439550" y="4919750"/>
              <a:ext cx="2054660" cy="460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4" name="Diamond 11"/>
            <p:cNvSpPr/>
            <p:nvPr/>
          </p:nvSpPr>
          <p:spPr>
            <a:xfrm>
              <a:off x="5905459" y="4743344"/>
              <a:ext cx="381081" cy="379828"/>
            </a:xfrm>
            <a:prstGeom prst="diamond">
              <a:avLst/>
            </a:pr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5" name="Rectangle 12"/>
            <p:cNvSpPr/>
            <p:nvPr/>
          </p:nvSpPr>
          <p:spPr>
            <a:xfrm>
              <a:off x="6697789" y="4919750"/>
              <a:ext cx="2054660" cy="460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6" name="Rectangle 10"/>
            <p:cNvSpPr/>
            <p:nvPr/>
          </p:nvSpPr>
          <p:spPr>
            <a:xfrm>
              <a:off x="3429388" y="4910215"/>
              <a:ext cx="2054660" cy="46087"/>
            </a:xfrm>
            <a:prstGeom prst="rect">
              <a:avLst/>
            </a:prstGeom>
            <a:solidFill>
              <a:srgbClr val="304371"/>
            </a:solidFill>
            <a:ln>
              <a:solidFill>
                <a:srgbClr val="304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7" name="Rectangle 12"/>
            <p:cNvSpPr/>
            <p:nvPr/>
          </p:nvSpPr>
          <p:spPr>
            <a:xfrm>
              <a:off x="6687627" y="4910215"/>
              <a:ext cx="2054660" cy="46087"/>
            </a:xfrm>
            <a:prstGeom prst="rect">
              <a:avLst/>
            </a:prstGeom>
            <a:solidFill>
              <a:srgbClr val="304371"/>
            </a:solidFill>
            <a:ln>
              <a:solidFill>
                <a:srgbClr val="304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628775" y="3053715"/>
            <a:ext cx="361950" cy="561340"/>
            <a:chOff x="9619" y="3763"/>
            <a:chExt cx="298" cy="453"/>
          </a:xfrm>
          <a:solidFill>
            <a:srgbClr val="304371"/>
          </a:solidFill>
        </p:grpSpPr>
        <p:sp>
          <p:nvSpPr>
            <p:cNvPr id="529" name="Rectangle 182"/>
            <p:cNvSpPr>
              <a:spLocks noChangeArrowheads="1"/>
            </p:cNvSpPr>
            <p:nvPr/>
          </p:nvSpPr>
          <p:spPr bwMode="auto">
            <a:xfrm>
              <a:off x="9748" y="4192"/>
              <a:ext cx="40" cy="2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0" name="Rectangle 183"/>
            <p:cNvSpPr>
              <a:spLocks noChangeArrowheads="1"/>
            </p:cNvSpPr>
            <p:nvPr/>
          </p:nvSpPr>
          <p:spPr bwMode="auto">
            <a:xfrm>
              <a:off x="9704" y="4107"/>
              <a:ext cx="130" cy="24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1" name="Rectangle 184"/>
            <p:cNvSpPr>
              <a:spLocks noChangeArrowheads="1"/>
            </p:cNvSpPr>
            <p:nvPr/>
          </p:nvSpPr>
          <p:spPr bwMode="auto">
            <a:xfrm>
              <a:off x="9704" y="4152"/>
              <a:ext cx="130" cy="2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2" name="Freeform 185"/>
            <p:cNvSpPr/>
            <p:nvPr/>
          </p:nvSpPr>
          <p:spPr bwMode="auto">
            <a:xfrm>
              <a:off x="9619" y="3763"/>
              <a:ext cx="299" cy="324"/>
            </a:xfrm>
            <a:custGeom>
              <a:avLst/>
              <a:gdLst>
                <a:gd name="T0" fmla="*/ 84 w 84"/>
                <a:gd name="T1" fmla="*/ 42 h 90"/>
                <a:gd name="T2" fmla="*/ 42 w 84"/>
                <a:gd name="T3" fmla="*/ 0 h 90"/>
                <a:gd name="T4" fmla="*/ 0 w 84"/>
                <a:gd name="T5" fmla="*/ 42 h 90"/>
                <a:gd name="T6" fmla="*/ 24 w 84"/>
                <a:gd name="T7" fmla="*/ 80 h 90"/>
                <a:gd name="T8" fmla="*/ 24 w 84"/>
                <a:gd name="T9" fmla="*/ 90 h 90"/>
                <a:gd name="T10" fmla="*/ 60 w 84"/>
                <a:gd name="T11" fmla="*/ 90 h 90"/>
                <a:gd name="T12" fmla="*/ 60 w 84"/>
                <a:gd name="T13" fmla="*/ 80 h 90"/>
                <a:gd name="T14" fmla="*/ 84 w 84"/>
                <a:gd name="T15" fmla="*/ 42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90">
                  <a:moveTo>
                    <a:pt x="84" y="42"/>
                  </a:moveTo>
                  <a:cubicBezTo>
                    <a:pt x="84" y="19"/>
                    <a:pt x="65" y="0"/>
                    <a:pt x="42" y="0"/>
                  </a:cubicBezTo>
                  <a:cubicBezTo>
                    <a:pt x="19" y="0"/>
                    <a:pt x="0" y="19"/>
                    <a:pt x="0" y="42"/>
                  </a:cubicBezTo>
                  <a:cubicBezTo>
                    <a:pt x="0" y="59"/>
                    <a:pt x="10" y="73"/>
                    <a:pt x="24" y="80"/>
                  </a:cubicBezTo>
                  <a:cubicBezTo>
                    <a:pt x="24" y="90"/>
                    <a:pt x="24" y="90"/>
                    <a:pt x="24" y="90"/>
                  </a:cubicBezTo>
                  <a:cubicBezTo>
                    <a:pt x="60" y="90"/>
                    <a:pt x="60" y="90"/>
                    <a:pt x="60" y="90"/>
                  </a:cubicBezTo>
                  <a:cubicBezTo>
                    <a:pt x="60" y="80"/>
                    <a:pt x="60" y="80"/>
                    <a:pt x="60" y="80"/>
                  </a:cubicBezTo>
                  <a:cubicBezTo>
                    <a:pt x="74" y="73"/>
                    <a:pt x="84" y="59"/>
                    <a:pt x="84" y="42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6378960" y="2071947"/>
            <a:ext cx="5073015" cy="2554545"/>
          </a:xfrm>
          <a:prstGeom prst="rect">
            <a:avLst/>
          </a:prstGeom>
          <a:noFill/>
          <a:ln w="12700" cmpd="sng">
            <a:solidFill>
              <a:srgbClr val="304371"/>
            </a:solidFill>
            <a:prstDash val="solid"/>
          </a:ln>
        </p:spPr>
        <p:txBody>
          <a:bodyPr wrap="square" rtlCol="0">
            <a:spAutoFit/>
          </a:bodyPr>
          <a:lstStyle/>
          <a:p>
            <a:pPr>
              <a:lnSpc>
                <a:spcPct val="160000"/>
              </a:lnSpc>
            </a:pPr>
            <a:r>
              <a:rPr lang="zh-CN" altLang="en-US" sz="2000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姓名：－  </a:t>
            </a:r>
          </a:p>
          <a:p>
            <a:pPr>
              <a:lnSpc>
                <a:spcPct val="160000"/>
              </a:lnSpc>
            </a:pPr>
            <a:r>
              <a:rPr lang="zh-CN" altLang="en-US" sz="2000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电话：－</a:t>
            </a:r>
            <a:endParaRPr lang="en-US" altLang="zh-CN" sz="2000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000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邮箱：－</a:t>
            </a:r>
          </a:p>
          <a:p>
            <a:pPr>
              <a:lnSpc>
                <a:spcPct val="160000"/>
              </a:lnSpc>
            </a:pPr>
            <a:r>
              <a:rPr lang="zh-CN" altLang="en-US" sz="2000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公司：－</a:t>
            </a:r>
            <a:endParaRPr lang="en-US" altLang="zh-CN" sz="2000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>
              <a:lnSpc>
                <a:spcPct val="160000"/>
              </a:lnSpc>
            </a:pPr>
            <a:r>
              <a:rPr lang="zh-CN" altLang="en-US" sz="2000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+mn-ea"/>
                <a:sym typeface="+mn-ea"/>
              </a:rPr>
              <a:t>地址：－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六边形 8"/>
          <p:cNvSpPr/>
          <p:nvPr/>
        </p:nvSpPr>
        <p:spPr>
          <a:xfrm>
            <a:off x="5769486" y="1827161"/>
            <a:ext cx="872954" cy="792319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标题 1"/>
          <p:cNvSpPr txBox="1"/>
          <p:nvPr/>
        </p:nvSpPr>
        <p:spPr>
          <a:xfrm>
            <a:off x="3072447" y="2589995"/>
            <a:ext cx="6436995" cy="82423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CN" altLang="en-US" sz="400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项目名称</a:t>
            </a:r>
            <a:endParaRPr lang="en-US" altLang="zh-CN" sz="4000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pSp>
        <p:nvGrpSpPr>
          <p:cNvPr id="11" name="Group 3"/>
          <p:cNvGrpSpPr/>
          <p:nvPr/>
        </p:nvGrpSpPr>
        <p:grpSpPr>
          <a:xfrm>
            <a:off x="3434398" y="3470321"/>
            <a:ext cx="5321935" cy="379413"/>
            <a:chOff x="3429388" y="4743344"/>
            <a:chExt cx="5323061" cy="379828"/>
          </a:xfrm>
        </p:grpSpPr>
        <p:sp>
          <p:nvSpPr>
            <p:cNvPr id="13" name="Rectangle 10"/>
            <p:cNvSpPr/>
            <p:nvPr/>
          </p:nvSpPr>
          <p:spPr>
            <a:xfrm>
              <a:off x="3439550" y="4919750"/>
              <a:ext cx="2054660" cy="460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4" name="Diamond 11"/>
            <p:cNvSpPr/>
            <p:nvPr/>
          </p:nvSpPr>
          <p:spPr>
            <a:xfrm>
              <a:off x="5905459" y="4743344"/>
              <a:ext cx="381081" cy="379828"/>
            </a:xfrm>
            <a:prstGeom prst="diamond">
              <a:avLst/>
            </a:pr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5" name="Rectangle 12"/>
            <p:cNvSpPr/>
            <p:nvPr/>
          </p:nvSpPr>
          <p:spPr>
            <a:xfrm>
              <a:off x="6697789" y="4919750"/>
              <a:ext cx="2054660" cy="4608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6" name="Rectangle 10"/>
            <p:cNvSpPr/>
            <p:nvPr/>
          </p:nvSpPr>
          <p:spPr>
            <a:xfrm>
              <a:off x="3429388" y="4910215"/>
              <a:ext cx="2054660" cy="46087"/>
            </a:xfrm>
            <a:prstGeom prst="rect">
              <a:avLst/>
            </a:prstGeom>
            <a:solidFill>
              <a:srgbClr val="304371"/>
            </a:solidFill>
            <a:ln>
              <a:solidFill>
                <a:srgbClr val="304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  <p:sp>
          <p:nvSpPr>
            <p:cNvPr id="17" name="Rectangle 12"/>
            <p:cNvSpPr/>
            <p:nvPr/>
          </p:nvSpPr>
          <p:spPr>
            <a:xfrm>
              <a:off x="6687627" y="4910215"/>
              <a:ext cx="2054660" cy="46087"/>
            </a:xfrm>
            <a:prstGeom prst="rect">
              <a:avLst/>
            </a:prstGeom>
            <a:solidFill>
              <a:srgbClr val="304371"/>
            </a:solidFill>
            <a:ln>
              <a:solidFill>
                <a:srgbClr val="3043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marL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sz="1800" b="0" i="0" u="none" kern="1200" baseline="0">
                  <a:solidFill>
                    <a:schemeClr val="tx1"/>
                  </a:solidFill>
                  <a:latin typeface="Calibri" panose="020F0502020204030204" charset="0"/>
                </a:defRPr>
              </a:lvl1pPr>
              <a:lvl2pPr marL="457200" lvl="1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2pPr>
              <a:lvl3pPr marL="914400" lvl="2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3pPr>
              <a:lvl4pPr marL="1371600" lvl="3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4pPr>
              <a:lvl5pPr marL="1828800" lvl="4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None/>
                <a:defRPr b="0" i="0" u="none" kern="1200" baseline="0">
                  <a:solidFill>
                    <a:schemeClr val="tx1"/>
                  </a:solidFill>
                  <a:latin typeface="Calibri" panose="020F0502020204030204" charset="0"/>
                  <a:ea typeface="+mn-ea"/>
                  <a:cs typeface="+mn-cs"/>
                </a:defRPr>
              </a:lvl5pPr>
            </a:lstStyle>
            <a:p>
              <a:pPr lvl="0" algn="ctr" eaLnBrk="1" hangingPunct="1"/>
              <a:endParaRPr lang="en-GB" altLang="zh-CN" dirty="0">
                <a:solidFill>
                  <a:srgbClr val="FFFFFF"/>
                </a:solidFill>
                <a:latin typeface="Calibri" panose="020F0502020204030204" charset="0"/>
              </a:endParaRPr>
            </a:p>
          </p:txBody>
        </p:sp>
      </p:grpSp>
      <p:sp>
        <p:nvSpPr>
          <p:cNvPr id="3" name="文本框 2">
            <a:extLst>
              <a:ext uri="{FF2B5EF4-FFF2-40B4-BE49-F238E27FC236}">
                <a16:creationId xmlns:a16="http://schemas.microsoft.com/office/drawing/2014/main" id="{E1C61969-7FF4-4B71-9F58-08D30F65A04C}"/>
              </a:ext>
            </a:extLst>
          </p:cNvPr>
          <p:cNvSpPr txBox="1"/>
          <p:nvPr/>
        </p:nvSpPr>
        <p:spPr>
          <a:xfrm>
            <a:off x="5909945" y="2029561"/>
            <a:ext cx="8018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logo</a:t>
            </a:r>
            <a:endParaRPr lang="zh-CN" altLang="en-US"/>
          </a:p>
        </p:txBody>
      </p:sp>
      <p:sp>
        <p:nvSpPr>
          <p:cNvPr id="4" name="文本框 3">
            <a:extLst>
              <a:ext uri="{FF2B5EF4-FFF2-40B4-BE49-F238E27FC236}">
                <a16:creationId xmlns:a16="http://schemas.microsoft.com/office/drawing/2014/main" id="{DAEE8260-A960-4B6C-B093-FA491781E8D9}"/>
              </a:ext>
            </a:extLst>
          </p:cNvPr>
          <p:cNvSpPr txBox="1"/>
          <p:nvPr/>
        </p:nvSpPr>
        <p:spPr>
          <a:xfrm>
            <a:off x="5036075" y="4031063"/>
            <a:ext cx="25495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路演人：</a:t>
            </a:r>
            <a:r>
              <a:rPr lang="en-US" altLang="zh-CN" dirty="0"/>
              <a:t>XXX    </a:t>
            </a:r>
            <a:r>
              <a:rPr lang="zh-CN" altLang="en-US"/>
              <a:t>职务：</a:t>
            </a:r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1B5C72BC-5D98-412E-BAE5-6AC455A8AE62}"/>
              </a:ext>
            </a:extLst>
          </p:cNvPr>
          <p:cNvSpPr txBox="1"/>
          <p:nvPr/>
        </p:nvSpPr>
        <p:spPr>
          <a:xfrm>
            <a:off x="703385" y="5261317"/>
            <a:ext cx="1116974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、项目名称（注意，不是公司名称，力图准确表达项目，容易记住和传播，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10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个字以内为宜。）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、项目定位，一句话解释项目，以吸引投资人了解项目的兴趣。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 </a:t>
            </a: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、路演人姓名、职务。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666750" y="41108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项目简介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66750" y="711020"/>
            <a:ext cx="198495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40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Brief Introduction</a:t>
            </a:r>
            <a:endParaRPr lang="en-US" altLang="zh-CN" sz="1400" dirty="0">
              <a:solidFill>
                <a:srgbClr val="304371"/>
              </a:solidFill>
              <a:latin typeface="Calibri" panose="020F0502020204030204" charset="0"/>
              <a:sym typeface="+mn-ea"/>
            </a:endParaRPr>
          </a:p>
        </p:txBody>
      </p:sp>
      <p:grpSp>
        <p:nvGrpSpPr>
          <p:cNvPr id="56" name="组合 55"/>
          <p:cNvGrpSpPr/>
          <p:nvPr>
            <p:custDataLst>
              <p:tags r:id="rId1"/>
            </p:custDataLst>
          </p:nvPr>
        </p:nvGrpSpPr>
        <p:grpSpPr>
          <a:xfrm>
            <a:off x="1774745" y="1800665"/>
            <a:ext cx="3008269" cy="2893187"/>
            <a:chOff x="1259457" y="2316193"/>
            <a:chExt cx="2247184" cy="2022894"/>
          </a:xfrm>
        </p:grpSpPr>
        <p:sp>
          <p:nvSpPr>
            <p:cNvPr id="57" name="矩形 56"/>
            <p:cNvSpPr/>
            <p:nvPr>
              <p:custDataLst>
                <p:tags r:id="rId3"/>
              </p:custDataLst>
            </p:nvPr>
          </p:nvSpPr>
          <p:spPr>
            <a:xfrm>
              <a:off x="1259457" y="3994030"/>
              <a:ext cx="2078966" cy="345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sz="2000">
                  <a:solidFill>
                    <a:srgbClr val="C0C2CC"/>
                  </a:solidFill>
                  <a:ea typeface="Hiragino Sans GB W3" charset="-122"/>
                </a:rPr>
                <a:t>典型图片</a:t>
              </a:r>
              <a:endParaRPr lang="en-US" altLang="zh-CN" sz="2000" dirty="0">
                <a:solidFill>
                  <a:srgbClr val="C0C2CC"/>
                </a:solidFill>
                <a:ea typeface="Hiragino Sans GB W3" charset="-122"/>
              </a:endParaRPr>
            </a:p>
          </p:txBody>
        </p:sp>
        <p:sp>
          <p:nvSpPr>
            <p:cNvPr id="58" name="任意多边形 57"/>
            <p:cNvSpPr/>
            <p:nvPr>
              <p:custDataLst>
                <p:tags r:id="rId4"/>
              </p:custDataLst>
            </p:nvPr>
          </p:nvSpPr>
          <p:spPr>
            <a:xfrm>
              <a:off x="1259457" y="2510287"/>
              <a:ext cx="2078966" cy="1582947"/>
            </a:xfrm>
            <a:custGeom>
              <a:avLst/>
              <a:gdLst>
                <a:gd name="connsiteX0" fmla="*/ 0 w 2078966"/>
                <a:gd name="connsiteY0" fmla="*/ 0 h 1582947"/>
                <a:gd name="connsiteX1" fmla="*/ 1909981 w 2078966"/>
                <a:gd name="connsiteY1" fmla="*/ 0 h 1582947"/>
                <a:gd name="connsiteX2" fmla="*/ 2078966 w 2078966"/>
                <a:gd name="connsiteY2" fmla="*/ 208338 h 1582947"/>
                <a:gd name="connsiteX3" fmla="*/ 2078966 w 2078966"/>
                <a:gd name="connsiteY3" fmla="*/ 1483743 h 1582947"/>
                <a:gd name="connsiteX4" fmla="*/ 1846052 w 2078966"/>
                <a:gd name="connsiteY4" fmla="*/ 1483743 h 1582947"/>
                <a:gd name="connsiteX5" fmla="*/ 1777041 w 2078966"/>
                <a:gd name="connsiteY5" fmla="*/ 1582947 h 1582947"/>
                <a:gd name="connsiteX6" fmla="*/ 1708030 w 2078966"/>
                <a:gd name="connsiteY6" fmla="*/ 1483743 h 1582947"/>
                <a:gd name="connsiteX7" fmla="*/ 0 w 2078966"/>
                <a:gd name="connsiteY7" fmla="*/ 1483743 h 158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8966" h="1582947">
                  <a:moveTo>
                    <a:pt x="0" y="0"/>
                  </a:moveTo>
                  <a:lnTo>
                    <a:pt x="1909981" y="0"/>
                  </a:lnTo>
                  <a:lnTo>
                    <a:pt x="2078966" y="208338"/>
                  </a:lnTo>
                  <a:lnTo>
                    <a:pt x="2078966" y="1483743"/>
                  </a:lnTo>
                  <a:lnTo>
                    <a:pt x="1846052" y="1483743"/>
                  </a:lnTo>
                  <a:lnTo>
                    <a:pt x="1777041" y="1582947"/>
                  </a:lnTo>
                  <a:lnTo>
                    <a:pt x="1708030" y="1483743"/>
                  </a:lnTo>
                  <a:lnTo>
                    <a:pt x="0" y="1483743"/>
                  </a:lnTo>
                  <a:close/>
                </a:path>
              </a:pathLst>
            </a:cu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08000"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endParaRPr lang="zh-CN" altLang="en-US" dirty="0">
                <a:solidFill>
                  <a:schemeClr val="bg1"/>
                </a:solidFill>
              </a:endParaRPr>
            </a:p>
          </p:txBody>
        </p:sp>
        <p:cxnSp>
          <p:nvCxnSpPr>
            <p:cNvPr id="59" name="直接连接符 58"/>
            <p:cNvCxnSpPr/>
            <p:nvPr>
              <p:custDataLst>
                <p:tags r:id="rId5"/>
              </p:custDataLst>
            </p:nvPr>
          </p:nvCxnSpPr>
          <p:spPr>
            <a:xfrm>
              <a:off x="3066693" y="2316193"/>
              <a:ext cx="439948" cy="530525"/>
            </a:xfrm>
            <a:prstGeom prst="line">
              <a:avLst/>
            </a:prstGeom>
            <a:ln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文本框 71"/>
          <p:cNvSpPr txBox="1"/>
          <p:nvPr>
            <p:custDataLst>
              <p:tags r:id="rId2"/>
            </p:custDataLst>
          </p:nvPr>
        </p:nvSpPr>
        <p:spPr>
          <a:xfrm>
            <a:off x="3913459" y="864908"/>
            <a:ext cx="4413250" cy="662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项目简介</a:t>
            </a:r>
            <a:endParaRPr lang="zh-CN" altLang="en-US" sz="2800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0DE4280B-599F-4707-B256-CDBF7D3754E4}"/>
              </a:ext>
            </a:extLst>
          </p:cNvPr>
          <p:cNvSpPr txBox="1"/>
          <p:nvPr/>
        </p:nvSpPr>
        <p:spPr>
          <a:xfrm>
            <a:off x="928155" y="5102556"/>
            <a:ext cx="10818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、开门见山，介绍项目，很重要，不能省！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Very important!</a:t>
            </a: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、关于图片：最能代表项目的典型图片，可以是产品、服务、或者典型应用场景。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、关于简介：一句话项目定位。要准确、凝练。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7031A1BD-4596-457C-A920-3321BCB9E9D0}"/>
              </a:ext>
            </a:extLst>
          </p:cNvPr>
          <p:cNvSpPr/>
          <p:nvPr/>
        </p:nvSpPr>
        <p:spPr>
          <a:xfrm>
            <a:off x="5613007" y="1932457"/>
            <a:ext cx="499403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zh-CN" sz="2000">
              <a:solidFill>
                <a:srgbClr val="C0C2CC"/>
              </a:solidFill>
              <a:ea typeface="Hiragino Sans GB W3" charset="-122"/>
            </a:endParaRPr>
          </a:p>
          <a:p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一句话项目定位。作用：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1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、让别人清晰了解项目，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2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、吸引投资人进一步了解项目的兴趣。</a:t>
            </a:r>
            <a:endParaRPr lang="en-US" altLang="zh-CN" sz="2000">
              <a:solidFill>
                <a:srgbClr val="C0C2CC"/>
              </a:solidFill>
              <a:ea typeface="Hiragino Sans GB W3" charset="-122"/>
            </a:endParaRPr>
          </a:p>
          <a:p>
            <a:endParaRPr lang="en-US" altLang="zh-CN" sz="2000">
              <a:solidFill>
                <a:srgbClr val="C0C2CC"/>
              </a:solidFill>
              <a:ea typeface="Hiragino Sans GB W3" charset="-122"/>
            </a:endParaRPr>
          </a:p>
          <a:p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句式参考：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 </a:t>
            </a:r>
          </a:p>
          <a:p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如：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XX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项目，是为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XXXX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（用户）提供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XXXX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（解决方案的内容）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 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的</a:t>
            </a:r>
            <a:r>
              <a:rPr lang="en-US" altLang="zh-CN" sz="2000">
                <a:solidFill>
                  <a:srgbClr val="C0C2CC"/>
                </a:solidFill>
                <a:ea typeface="Hiragino Sans GB W3" charset="-122"/>
              </a:rPr>
              <a:t>XXXX </a:t>
            </a:r>
            <a:r>
              <a:rPr lang="zh-CN" altLang="en-US" sz="2000">
                <a:solidFill>
                  <a:srgbClr val="C0C2CC"/>
                </a:solidFill>
                <a:ea typeface="Hiragino Sans GB W3" charset="-122"/>
              </a:rPr>
              <a:t>（产品或服务或解决方案）。</a:t>
            </a:r>
          </a:p>
        </p:txBody>
      </p:sp>
    </p:spTree>
    <p:extLst>
      <p:ext uri="{BB962C8B-B14F-4D97-AF65-F5344CB8AC3E}">
        <p14:creationId xmlns:p14="http://schemas.microsoft.com/office/powerpoint/2010/main" val="16670050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/>
        </p:nvSpPr>
        <p:spPr>
          <a:xfrm>
            <a:off x="666750" y="411083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用户痛点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66750" y="780415"/>
            <a:ext cx="79692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Problem</a:t>
            </a:r>
          </a:p>
        </p:txBody>
      </p:sp>
      <p:grpSp>
        <p:nvGrpSpPr>
          <p:cNvPr id="56" name="组合 55"/>
          <p:cNvGrpSpPr/>
          <p:nvPr>
            <p:custDataLst>
              <p:tags r:id="rId1"/>
            </p:custDataLst>
          </p:nvPr>
        </p:nvGrpSpPr>
        <p:grpSpPr>
          <a:xfrm>
            <a:off x="1038860" y="2090266"/>
            <a:ext cx="2247265" cy="2023110"/>
            <a:chOff x="1259457" y="2316193"/>
            <a:chExt cx="2247184" cy="2022894"/>
          </a:xfrm>
        </p:grpSpPr>
        <p:sp>
          <p:nvSpPr>
            <p:cNvPr id="57" name="矩形 56"/>
            <p:cNvSpPr/>
            <p:nvPr>
              <p:custDataLst>
                <p:tags r:id="rId15"/>
              </p:custDataLst>
            </p:nvPr>
          </p:nvSpPr>
          <p:spPr>
            <a:xfrm>
              <a:off x="1259457" y="3994030"/>
              <a:ext cx="2078966" cy="345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rgbClr val="304371"/>
                  </a:solidFill>
                </a:rPr>
                <a:t>01</a:t>
              </a:r>
            </a:p>
          </p:txBody>
        </p:sp>
        <p:sp>
          <p:nvSpPr>
            <p:cNvPr id="58" name="任意多边形 57"/>
            <p:cNvSpPr/>
            <p:nvPr>
              <p:custDataLst>
                <p:tags r:id="rId16"/>
              </p:custDataLst>
            </p:nvPr>
          </p:nvSpPr>
          <p:spPr>
            <a:xfrm>
              <a:off x="1259457" y="2510287"/>
              <a:ext cx="2078966" cy="1582947"/>
            </a:xfrm>
            <a:custGeom>
              <a:avLst/>
              <a:gdLst>
                <a:gd name="connsiteX0" fmla="*/ 0 w 2078966"/>
                <a:gd name="connsiteY0" fmla="*/ 0 h 1582947"/>
                <a:gd name="connsiteX1" fmla="*/ 1909981 w 2078966"/>
                <a:gd name="connsiteY1" fmla="*/ 0 h 1582947"/>
                <a:gd name="connsiteX2" fmla="*/ 2078966 w 2078966"/>
                <a:gd name="connsiteY2" fmla="*/ 208338 h 1582947"/>
                <a:gd name="connsiteX3" fmla="*/ 2078966 w 2078966"/>
                <a:gd name="connsiteY3" fmla="*/ 1483743 h 1582947"/>
                <a:gd name="connsiteX4" fmla="*/ 1846052 w 2078966"/>
                <a:gd name="connsiteY4" fmla="*/ 1483743 h 1582947"/>
                <a:gd name="connsiteX5" fmla="*/ 1777041 w 2078966"/>
                <a:gd name="connsiteY5" fmla="*/ 1582947 h 1582947"/>
                <a:gd name="connsiteX6" fmla="*/ 1708030 w 2078966"/>
                <a:gd name="connsiteY6" fmla="*/ 1483743 h 1582947"/>
                <a:gd name="connsiteX7" fmla="*/ 0 w 2078966"/>
                <a:gd name="connsiteY7" fmla="*/ 1483743 h 158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8966" h="1582947">
                  <a:moveTo>
                    <a:pt x="0" y="0"/>
                  </a:moveTo>
                  <a:lnTo>
                    <a:pt x="1909981" y="0"/>
                  </a:lnTo>
                  <a:lnTo>
                    <a:pt x="2078966" y="208338"/>
                  </a:lnTo>
                  <a:lnTo>
                    <a:pt x="2078966" y="1483743"/>
                  </a:lnTo>
                  <a:lnTo>
                    <a:pt x="1846052" y="1483743"/>
                  </a:lnTo>
                  <a:lnTo>
                    <a:pt x="1777041" y="1582947"/>
                  </a:lnTo>
                  <a:lnTo>
                    <a:pt x="1708030" y="1483743"/>
                  </a:lnTo>
                  <a:lnTo>
                    <a:pt x="0" y="1483743"/>
                  </a:lnTo>
                  <a:close/>
                </a:path>
              </a:pathLst>
            </a:cu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08000"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痛点一</a:t>
              </a:r>
            </a:p>
          </p:txBody>
        </p:sp>
        <p:cxnSp>
          <p:nvCxnSpPr>
            <p:cNvPr id="59" name="直接连接符 58"/>
            <p:cNvCxnSpPr/>
            <p:nvPr>
              <p:custDataLst>
                <p:tags r:id="rId17"/>
              </p:custDataLst>
            </p:nvPr>
          </p:nvCxnSpPr>
          <p:spPr>
            <a:xfrm>
              <a:off x="3066693" y="2316193"/>
              <a:ext cx="439948" cy="530525"/>
            </a:xfrm>
            <a:prstGeom prst="line">
              <a:avLst/>
            </a:prstGeom>
            <a:ln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组合 59"/>
          <p:cNvGrpSpPr/>
          <p:nvPr>
            <p:custDataLst>
              <p:tags r:id="rId2"/>
            </p:custDataLst>
          </p:nvPr>
        </p:nvGrpSpPr>
        <p:grpSpPr>
          <a:xfrm>
            <a:off x="3661410" y="2090266"/>
            <a:ext cx="2247265" cy="2023110"/>
            <a:chOff x="1259457" y="2316193"/>
            <a:chExt cx="2247184" cy="2022894"/>
          </a:xfrm>
        </p:grpSpPr>
        <p:sp>
          <p:nvSpPr>
            <p:cNvPr id="61" name="矩形 60"/>
            <p:cNvSpPr/>
            <p:nvPr>
              <p:custDataLst>
                <p:tags r:id="rId12"/>
              </p:custDataLst>
            </p:nvPr>
          </p:nvSpPr>
          <p:spPr>
            <a:xfrm>
              <a:off x="1259457" y="3994030"/>
              <a:ext cx="2078966" cy="345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rgbClr val="304371"/>
                  </a:solidFill>
                </a:rPr>
                <a:t>02</a:t>
              </a:r>
            </a:p>
          </p:txBody>
        </p:sp>
        <p:sp>
          <p:nvSpPr>
            <p:cNvPr id="62" name="任意多边形 61"/>
            <p:cNvSpPr/>
            <p:nvPr>
              <p:custDataLst>
                <p:tags r:id="rId13"/>
              </p:custDataLst>
            </p:nvPr>
          </p:nvSpPr>
          <p:spPr>
            <a:xfrm>
              <a:off x="1259457" y="2510287"/>
              <a:ext cx="2078966" cy="1582947"/>
            </a:xfrm>
            <a:custGeom>
              <a:avLst/>
              <a:gdLst>
                <a:gd name="connsiteX0" fmla="*/ 0 w 2078966"/>
                <a:gd name="connsiteY0" fmla="*/ 0 h 1582947"/>
                <a:gd name="connsiteX1" fmla="*/ 1909981 w 2078966"/>
                <a:gd name="connsiteY1" fmla="*/ 0 h 1582947"/>
                <a:gd name="connsiteX2" fmla="*/ 2078966 w 2078966"/>
                <a:gd name="connsiteY2" fmla="*/ 208338 h 1582947"/>
                <a:gd name="connsiteX3" fmla="*/ 2078966 w 2078966"/>
                <a:gd name="connsiteY3" fmla="*/ 1483743 h 1582947"/>
                <a:gd name="connsiteX4" fmla="*/ 1846052 w 2078966"/>
                <a:gd name="connsiteY4" fmla="*/ 1483743 h 1582947"/>
                <a:gd name="connsiteX5" fmla="*/ 1777041 w 2078966"/>
                <a:gd name="connsiteY5" fmla="*/ 1582947 h 1582947"/>
                <a:gd name="connsiteX6" fmla="*/ 1708030 w 2078966"/>
                <a:gd name="connsiteY6" fmla="*/ 1483743 h 1582947"/>
                <a:gd name="connsiteX7" fmla="*/ 0 w 2078966"/>
                <a:gd name="connsiteY7" fmla="*/ 1483743 h 158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8966" h="1582947">
                  <a:moveTo>
                    <a:pt x="0" y="0"/>
                  </a:moveTo>
                  <a:lnTo>
                    <a:pt x="1909981" y="0"/>
                  </a:lnTo>
                  <a:lnTo>
                    <a:pt x="2078966" y="208338"/>
                  </a:lnTo>
                  <a:lnTo>
                    <a:pt x="2078966" y="1483743"/>
                  </a:lnTo>
                  <a:lnTo>
                    <a:pt x="1846052" y="1483743"/>
                  </a:lnTo>
                  <a:lnTo>
                    <a:pt x="1777041" y="1582947"/>
                  </a:lnTo>
                  <a:lnTo>
                    <a:pt x="1708030" y="1483743"/>
                  </a:lnTo>
                  <a:lnTo>
                    <a:pt x="0" y="1483743"/>
                  </a:lnTo>
                  <a:close/>
                </a:path>
              </a:pathLst>
            </a:cu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08000"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痛点二</a:t>
              </a:r>
            </a:p>
          </p:txBody>
        </p:sp>
        <p:cxnSp>
          <p:nvCxnSpPr>
            <p:cNvPr id="63" name="直接连接符 62"/>
            <p:cNvCxnSpPr/>
            <p:nvPr>
              <p:custDataLst>
                <p:tags r:id="rId14"/>
              </p:custDataLst>
            </p:nvPr>
          </p:nvCxnSpPr>
          <p:spPr>
            <a:xfrm>
              <a:off x="3066693" y="2316193"/>
              <a:ext cx="439948" cy="530525"/>
            </a:xfrm>
            <a:prstGeom prst="line">
              <a:avLst/>
            </a:prstGeom>
            <a:ln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4" name="组合 63"/>
          <p:cNvGrpSpPr/>
          <p:nvPr>
            <p:custDataLst>
              <p:tags r:id="rId3"/>
            </p:custDataLst>
          </p:nvPr>
        </p:nvGrpSpPr>
        <p:grpSpPr>
          <a:xfrm>
            <a:off x="6283325" y="2090266"/>
            <a:ext cx="2247265" cy="2023110"/>
            <a:chOff x="1259457" y="2316193"/>
            <a:chExt cx="2247184" cy="2022894"/>
          </a:xfrm>
        </p:grpSpPr>
        <p:sp>
          <p:nvSpPr>
            <p:cNvPr id="65" name="矩形 64"/>
            <p:cNvSpPr/>
            <p:nvPr>
              <p:custDataLst>
                <p:tags r:id="rId9"/>
              </p:custDataLst>
            </p:nvPr>
          </p:nvSpPr>
          <p:spPr>
            <a:xfrm>
              <a:off x="1259457" y="3994030"/>
              <a:ext cx="2078966" cy="345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rgbClr val="304371"/>
                  </a:solidFill>
                </a:rPr>
                <a:t>03</a:t>
              </a:r>
            </a:p>
          </p:txBody>
        </p:sp>
        <p:sp>
          <p:nvSpPr>
            <p:cNvPr id="66" name="任意多边形 65"/>
            <p:cNvSpPr/>
            <p:nvPr>
              <p:custDataLst>
                <p:tags r:id="rId10"/>
              </p:custDataLst>
            </p:nvPr>
          </p:nvSpPr>
          <p:spPr>
            <a:xfrm>
              <a:off x="1259457" y="2510287"/>
              <a:ext cx="2078966" cy="1582947"/>
            </a:xfrm>
            <a:custGeom>
              <a:avLst/>
              <a:gdLst>
                <a:gd name="connsiteX0" fmla="*/ 0 w 2078966"/>
                <a:gd name="connsiteY0" fmla="*/ 0 h 1582947"/>
                <a:gd name="connsiteX1" fmla="*/ 1909981 w 2078966"/>
                <a:gd name="connsiteY1" fmla="*/ 0 h 1582947"/>
                <a:gd name="connsiteX2" fmla="*/ 2078966 w 2078966"/>
                <a:gd name="connsiteY2" fmla="*/ 208338 h 1582947"/>
                <a:gd name="connsiteX3" fmla="*/ 2078966 w 2078966"/>
                <a:gd name="connsiteY3" fmla="*/ 1483743 h 1582947"/>
                <a:gd name="connsiteX4" fmla="*/ 1846052 w 2078966"/>
                <a:gd name="connsiteY4" fmla="*/ 1483743 h 1582947"/>
                <a:gd name="connsiteX5" fmla="*/ 1777041 w 2078966"/>
                <a:gd name="connsiteY5" fmla="*/ 1582947 h 1582947"/>
                <a:gd name="connsiteX6" fmla="*/ 1708030 w 2078966"/>
                <a:gd name="connsiteY6" fmla="*/ 1483743 h 1582947"/>
                <a:gd name="connsiteX7" fmla="*/ 0 w 2078966"/>
                <a:gd name="connsiteY7" fmla="*/ 1483743 h 158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8966" h="1582947">
                  <a:moveTo>
                    <a:pt x="0" y="0"/>
                  </a:moveTo>
                  <a:lnTo>
                    <a:pt x="1909981" y="0"/>
                  </a:lnTo>
                  <a:lnTo>
                    <a:pt x="2078966" y="208338"/>
                  </a:lnTo>
                  <a:lnTo>
                    <a:pt x="2078966" y="1483743"/>
                  </a:lnTo>
                  <a:lnTo>
                    <a:pt x="1846052" y="1483743"/>
                  </a:lnTo>
                  <a:lnTo>
                    <a:pt x="1777041" y="1582947"/>
                  </a:lnTo>
                  <a:lnTo>
                    <a:pt x="1708030" y="1483743"/>
                  </a:lnTo>
                  <a:lnTo>
                    <a:pt x="0" y="1483743"/>
                  </a:lnTo>
                  <a:close/>
                </a:path>
              </a:pathLst>
            </a:cu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08000"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痛点三</a:t>
              </a:r>
            </a:p>
          </p:txBody>
        </p:sp>
        <p:cxnSp>
          <p:nvCxnSpPr>
            <p:cNvPr id="67" name="直接连接符 66"/>
            <p:cNvCxnSpPr/>
            <p:nvPr>
              <p:custDataLst>
                <p:tags r:id="rId11"/>
              </p:custDataLst>
            </p:nvPr>
          </p:nvCxnSpPr>
          <p:spPr>
            <a:xfrm>
              <a:off x="3066693" y="2316193"/>
              <a:ext cx="439948" cy="530525"/>
            </a:xfrm>
            <a:prstGeom prst="line">
              <a:avLst/>
            </a:prstGeom>
            <a:ln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组合 67"/>
          <p:cNvGrpSpPr/>
          <p:nvPr>
            <p:custDataLst>
              <p:tags r:id="rId4"/>
            </p:custDataLst>
          </p:nvPr>
        </p:nvGrpSpPr>
        <p:grpSpPr>
          <a:xfrm>
            <a:off x="8905875" y="2090266"/>
            <a:ext cx="2247265" cy="2023110"/>
            <a:chOff x="1259457" y="2316193"/>
            <a:chExt cx="2247184" cy="2022894"/>
          </a:xfrm>
        </p:grpSpPr>
        <p:sp>
          <p:nvSpPr>
            <p:cNvPr id="69" name="矩形 68"/>
            <p:cNvSpPr/>
            <p:nvPr>
              <p:custDataLst>
                <p:tags r:id="rId6"/>
              </p:custDataLst>
            </p:nvPr>
          </p:nvSpPr>
          <p:spPr>
            <a:xfrm>
              <a:off x="1259457" y="3994030"/>
              <a:ext cx="2078966" cy="34505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rgbClr val="304371"/>
                  </a:solidFill>
                </a:rPr>
                <a:t>04</a:t>
              </a:r>
            </a:p>
          </p:txBody>
        </p:sp>
        <p:sp>
          <p:nvSpPr>
            <p:cNvPr id="70" name="任意多边形 69"/>
            <p:cNvSpPr/>
            <p:nvPr>
              <p:custDataLst>
                <p:tags r:id="rId7"/>
              </p:custDataLst>
            </p:nvPr>
          </p:nvSpPr>
          <p:spPr>
            <a:xfrm>
              <a:off x="1259457" y="2510287"/>
              <a:ext cx="2078966" cy="1582947"/>
            </a:xfrm>
            <a:custGeom>
              <a:avLst/>
              <a:gdLst>
                <a:gd name="connsiteX0" fmla="*/ 0 w 2078966"/>
                <a:gd name="connsiteY0" fmla="*/ 0 h 1582947"/>
                <a:gd name="connsiteX1" fmla="*/ 1909981 w 2078966"/>
                <a:gd name="connsiteY1" fmla="*/ 0 h 1582947"/>
                <a:gd name="connsiteX2" fmla="*/ 2078966 w 2078966"/>
                <a:gd name="connsiteY2" fmla="*/ 208338 h 1582947"/>
                <a:gd name="connsiteX3" fmla="*/ 2078966 w 2078966"/>
                <a:gd name="connsiteY3" fmla="*/ 1483743 h 1582947"/>
                <a:gd name="connsiteX4" fmla="*/ 1846052 w 2078966"/>
                <a:gd name="connsiteY4" fmla="*/ 1483743 h 1582947"/>
                <a:gd name="connsiteX5" fmla="*/ 1777041 w 2078966"/>
                <a:gd name="connsiteY5" fmla="*/ 1582947 h 1582947"/>
                <a:gd name="connsiteX6" fmla="*/ 1708030 w 2078966"/>
                <a:gd name="connsiteY6" fmla="*/ 1483743 h 1582947"/>
                <a:gd name="connsiteX7" fmla="*/ 0 w 2078966"/>
                <a:gd name="connsiteY7" fmla="*/ 1483743 h 15829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78966" h="1582947">
                  <a:moveTo>
                    <a:pt x="0" y="0"/>
                  </a:moveTo>
                  <a:lnTo>
                    <a:pt x="1909981" y="0"/>
                  </a:lnTo>
                  <a:lnTo>
                    <a:pt x="2078966" y="208338"/>
                  </a:lnTo>
                  <a:lnTo>
                    <a:pt x="2078966" y="1483743"/>
                  </a:lnTo>
                  <a:lnTo>
                    <a:pt x="1846052" y="1483743"/>
                  </a:lnTo>
                  <a:lnTo>
                    <a:pt x="1777041" y="1582947"/>
                  </a:lnTo>
                  <a:lnTo>
                    <a:pt x="1708030" y="1483743"/>
                  </a:lnTo>
                  <a:lnTo>
                    <a:pt x="0" y="1483743"/>
                  </a:lnTo>
                  <a:close/>
                </a:path>
              </a:pathLst>
            </a:custGeom>
            <a:solidFill>
              <a:srgbClr val="30437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08000" rtlCol="0" anchor="ctr">
              <a:normAutofit/>
            </a:bodyPr>
            <a:lstStyle/>
            <a:p>
              <a:pPr algn="ctr">
                <a:lnSpc>
                  <a:spcPct val="150000"/>
                </a:lnSpc>
              </a:pPr>
              <a:r>
                <a:rPr lang="zh-CN" altLang="en-US" dirty="0">
                  <a:solidFill>
                    <a:schemeClr val="bg1"/>
                  </a:solidFill>
                </a:rPr>
                <a:t>痛点四</a:t>
              </a:r>
            </a:p>
          </p:txBody>
        </p:sp>
        <p:cxnSp>
          <p:nvCxnSpPr>
            <p:cNvPr id="71" name="直接连接符 70"/>
            <p:cNvCxnSpPr/>
            <p:nvPr>
              <p:custDataLst>
                <p:tags r:id="rId8"/>
              </p:custDataLst>
            </p:nvPr>
          </p:nvCxnSpPr>
          <p:spPr>
            <a:xfrm>
              <a:off x="3066693" y="2316193"/>
              <a:ext cx="439948" cy="530525"/>
            </a:xfrm>
            <a:prstGeom prst="line">
              <a:avLst/>
            </a:prstGeom>
            <a:ln>
              <a:solidFill>
                <a:srgbClr val="30437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文本框 71"/>
          <p:cNvSpPr txBox="1"/>
          <p:nvPr>
            <p:custDataLst>
              <p:tags r:id="rId5"/>
            </p:custDataLst>
          </p:nvPr>
        </p:nvSpPr>
        <p:spPr>
          <a:xfrm>
            <a:off x="3889375" y="864909"/>
            <a:ext cx="4413250" cy="662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280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用户痛点</a:t>
            </a:r>
            <a:endParaRPr lang="zh-CN" altLang="en-US" sz="2800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928156" y="196366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优质项目源不足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3597231" y="1964152"/>
            <a:ext cx="208582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优秀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“产能不足”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6204022" y="1963665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投资偏好数据库小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835104" y="1963665"/>
            <a:ext cx="172354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交易变现途径长</a:t>
            </a:r>
          </a:p>
        </p:txBody>
      </p:sp>
      <p:sp>
        <p:nvSpPr>
          <p:cNvPr id="27" name="文本框 26">
            <a:extLst>
              <a:ext uri="{FF2B5EF4-FFF2-40B4-BE49-F238E27FC236}">
                <a16:creationId xmlns:a16="http://schemas.microsoft.com/office/drawing/2014/main" id="{0DE4280B-599F-4707-B256-CDBF7D3754E4}"/>
              </a:ext>
            </a:extLst>
          </p:cNvPr>
          <p:cNvSpPr txBox="1"/>
          <p:nvPr/>
        </p:nvSpPr>
        <p:spPr>
          <a:xfrm>
            <a:off x="928156" y="4680228"/>
            <a:ext cx="103838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、所有的项目都是因为能够解决用户问题而存在，是项目存在和未来发展最根本的根基。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、痛点是创始团队发现、挖掘出来的关于用户的“亟待解决、非常强烈”的问题。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      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注意：是真实存在，经得起推敲，不是创始团队主观想象出来的！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、痛点的展示，建议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4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个以内，不要列太多，否则反而没有重点。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 </a:t>
            </a:r>
          </a:p>
          <a:p>
            <a:endParaRPr lang="zh-CN" altLang="en-US" dirty="0">
              <a:solidFill>
                <a:schemeClr val="accent2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H_Other_1"/>
          <p:cNvSpPr/>
          <p:nvPr>
            <p:custDataLst>
              <p:tags r:id="rId1"/>
            </p:custDataLst>
          </p:nvPr>
        </p:nvSpPr>
        <p:spPr>
          <a:xfrm>
            <a:off x="-64135" y="2435327"/>
            <a:ext cx="12256135" cy="957580"/>
          </a:xfrm>
          <a:prstGeom prst="rect">
            <a:avLst/>
          </a:prstGeom>
          <a:solidFill>
            <a:srgbClr val="304371"/>
          </a:solidFill>
          <a:ln w="25400" cap="flat" cmpd="sng" algn="ctr">
            <a:noFill/>
            <a:prstDash val="solid"/>
          </a:ln>
          <a:effectLst/>
        </p:spPr>
        <p:txBody>
          <a:bodyPr lIns="68580" tIns="34290" rIns="68580" bIns="34290" anchor="ctr"/>
          <a:lstStyle/>
          <a:p>
            <a:pPr algn="ctr">
              <a:defRPr/>
            </a:pPr>
            <a:endParaRPr lang="zh-CN" altLang="en-US" sz="1400" kern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MH_Text_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86972" y="1590630"/>
            <a:ext cx="3331372" cy="3949565"/>
          </a:xfrm>
          <a:prstGeom prst="roundRect">
            <a:avLst>
              <a:gd name="adj" fmla="val 5634"/>
            </a:avLst>
          </a:prstGeom>
          <a:solidFill>
            <a:schemeClr val="bg1"/>
          </a:solidFill>
          <a:ln>
            <a:solidFill>
              <a:srgbClr val="304371"/>
            </a:solidFill>
          </a:ln>
          <a:effectLst/>
        </p:spPr>
        <p:txBody>
          <a:bodyPr lIns="90000" tIns="180000" rIns="90000" bIns="90000"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endParaRPr lang="zh-CN" altLang="en-US" dirty="0">
              <a:solidFill>
                <a:srgbClr val="304371"/>
              </a:solidFill>
              <a:latin typeface="+mn-lt"/>
              <a:ea typeface="+mn-ea"/>
            </a:endParaRPr>
          </a:p>
        </p:txBody>
      </p:sp>
      <p:sp>
        <p:nvSpPr>
          <p:cNvPr id="10" name="MH_Text_2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4554993" y="1590630"/>
            <a:ext cx="3214531" cy="3949565"/>
          </a:xfrm>
          <a:prstGeom prst="roundRect">
            <a:avLst>
              <a:gd name="adj" fmla="val 5634"/>
            </a:avLst>
          </a:prstGeom>
          <a:solidFill>
            <a:schemeClr val="bg1"/>
          </a:solidFill>
          <a:ln>
            <a:solidFill>
              <a:srgbClr val="304371"/>
            </a:solidFill>
          </a:ln>
          <a:effectLst/>
        </p:spPr>
        <p:txBody>
          <a:bodyPr lIns="90000" tIns="180000" rIns="90000" bIns="90000"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endParaRPr lang="zh-CN" altLang="en-US" dirty="0">
              <a:solidFill>
                <a:srgbClr val="304371"/>
              </a:solidFill>
              <a:latin typeface="+mn-lt"/>
              <a:ea typeface="+mn-ea"/>
            </a:endParaRPr>
          </a:p>
        </p:txBody>
      </p:sp>
      <p:sp>
        <p:nvSpPr>
          <p:cNvPr id="14" name="MH_Text_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003360" y="1547088"/>
            <a:ext cx="3217347" cy="3949565"/>
          </a:xfrm>
          <a:prstGeom prst="roundRect">
            <a:avLst>
              <a:gd name="adj" fmla="val 5634"/>
            </a:avLst>
          </a:prstGeom>
          <a:solidFill>
            <a:schemeClr val="bg1"/>
          </a:solidFill>
          <a:ln>
            <a:solidFill>
              <a:srgbClr val="304371"/>
            </a:solidFill>
          </a:ln>
          <a:effectLst/>
        </p:spPr>
        <p:txBody>
          <a:bodyPr lIns="90000" tIns="180000" rIns="90000" bIns="90000"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endParaRPr lang="zh-CN" altLang="en-US" dirty="0">
              <a:solidFill>
                <a:srgbClr val="304371"/>
              </a:solidFill>
              <a:latin typeface="+mn-lt"/>
              <a:ea typeface="+mn-e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086652" y="367052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解决方案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58495" y="726440"/>
            <a:ext cx="72771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Solution</a:t>
            </a:r>
          </a:p>
        </p:txBody>
      </p:sp>
      <p:sp>
        <p:nvSpPr>
          <p:cNvPr id="2" name="六边形 1"/>
          <p:cNvSpPr/>
          <p:nvPr/>
        </p:nvSpPr>
        <p:spPr>
          <a:xfrm>
            <a:off x="2073910" y="3904700"/>
            <a:ext cx="1273810" cy="1083945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04371"/>
              </a:solidFill>
            </a:endParaRPr>
          </a:p>
        </p:txBody>
      </p:sp>
      <p:sp>
        <p:nvSpPr>
          <p:cNvPr id="3" name="六边形 2"/>
          <p:cNvSpPr/>
          <p:nvPr/>
        </p:nvSpPr>
        <p:spPr>
          <a:xfrm>
            <a:off x="5459412" y="3832493"/>
            <a:ext cx="1273810" cy="1083945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04371"/>
              </a:solidFill>
            </a:endParaRPr>
          </a:p>
        </p:txBody>
      </p:sp>
      <p:sp>
        <p:nvSpPr>
          <p:cNvPr id="4" name="六边形 3"/>
          <p:cNvSpPr/>
          <p:nvPr/>
        </p:nvSpPr>
        <p:spPr>
          <a:xfrm>
            <a:off x="8922128" y="3786699"/>
            <a:ext cx="1273810" cy="1083945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0437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331720" y="4254144"/>
            <a:ext cx="84963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方案</a:t>
            </a:r>
            <a:r>
              <a:rPr lang="zh-CN" altLang="en-US" sz="1600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一</a:t>
            </a:r>
          </a:p>
        </p:txBody>
      </p:sp>
      <p:sp>
        <p:nvSpPr>
          <p:cNvPr id="28" name="TextBox 24"/>
          <p:cNvSpPr txBox="1"/>
          <p:nvPr/>
        </p:nvSpPr>
        <p:spPr>
          <a:xfrm>
            <a:off x="5695405" y="4126754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方案</a:t>
            </a:r>
            <a:r>
              <a:rPr lang="zh-CN" altLang="en-US" sz="1600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二</a:t>
            </a:r>
          </a:p>
        </p:txBody>
      </p:sp>
      <p:sp>
        <p:nvSpPr>
          <p:cNvPr id="33" name="TextBox 24"/>
          <p:cNvSpPr txBox="1"/>
          <p:nvPr/>
        </p:nvSpPr>
        <p:spPr>
          <a:xfrm>
            <a:off x="9211885" y="4057082"/>
            <a:ext cx="8002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16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方案</a:t>
            </a:r>
            <a:r>
              <a:rPr lang="zh-CN" altLang="en-US" sz="1600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sym typeface="+mn-ea"/>
              </a:rPr>
              <a:t>三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1512570" y="2077085"/>
            <a:ext cx="819150" cy="307975"/>
            <a:chOff x="2382" y="3271"/>
            <a:chExt cx="1290" cy="485"/>
          </a:xfrm>
        </p:grpSpPr>
        <p:sp>
          <p:nvSpPr>
            <p:cNvPr id="20" name="Freeform 32"/>
            <p:cNvSpPr>
              <a:spLocks noEditPoints="1"/>
            </p:cNvSpPr>
            <p:nvPr/>
          </p:nvSpPr>
          <p:spPr bwMode="auto">
            <a:xfrm>
              <a:off x="2382" y="3372"/>
              <a:ext cx="358" cy="292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239" y="2"/>
                </a:cxn>
                <a:cxn ang="0">
                  <a:pos x="210" y="15"/>
                </a:cxn>
                <a:cxn ang="0">
                  <a:pos x="74" y="149"/>
                </a:cxn>
                <a:cxn ang="0">
                  <a:pos x="69" y="154"/>
                </a:cxn>
                <a:cxn ang="0">
                  <a:pos x="65" y="165"/>
                </a:cxn>
                <a:cxn ang="0">
                  <a:pos x="65" y="178"/>
                </a:cxn>
                <a:cxn ang="0">
                  <a:pos x="69" y="189"/>
                </a:cxn>
                <a:cxn ang="0">
                  <a:pos x="167" y="288"/>
                </a:cxn>
                <a:cxn ang="0">
                  <a:pos x="172" y="292"/>
                </a:cxn>
                <a:cxn ang="0">
                  <a:pos x="183" y="297"/>
                </a:cxn>
                <a:cxn ang="0">
                  <a:pos x="196" y="297"/>
                </a:cxn>
                <a:cxn ang="0">
                  <a:pos x="208" y="292"/>
                </a:cxn>
                <a:cxn ang="0">
                  <a:pos x="339" y="162"/>
                </a:cxn>
                <a:cxn ang="0">
                  <a:pos x="348" y="151"/>
                </a:cxn>
                <a:cxn ang="0">
                  <a:pos x="359" y="122"/>
                </a:cxn>
                <a:cxn ang="0">
                  <a:pos x="361" y="33"/>
                </a:cxn>
                <a:cxn ang="0">
                  <a:pos x="361" y="26"/>
                </a:cxn>
                <a:cxn ang="0">
                  <a:pos x="355" y="15"/>
                </a:cxn>
                <a:cxn ang="0">
                  <a:pos x="346" y="6"/>
                </a:cxn>
                <a:cxn ang="0">
                  <a:pos x="335" y="2"/>
                </a:cxn>
                <a:cxn ang="0">
                  <a:pos x="330" y="0"/>
                </a:cxn>
                <a:cxn ang="0">
                  <a:pos x="286" y="107"/>
                </a:cxn>
                <a:cxn ang="0">
                  <a:pos x="274" y="105"/>
                </a:cxn>
                <a:cxn ang="0">
                  <a:pos x="263" y="98"/>
                </a:cxn>
                <a:cxn ang="0">
                  <a:pos x="257" y="87"/>
                </a:cxn>
                <a:cxn ang="0">
                  <a:pos x="254" y="74"/>
                </a:cxn>
                <a:cxn ang="0">
                  <a:pos x="256" y="69"/>
                </a:cxn>
                <a:cxn ang="0">
                  <a:pos x="259" y="58"/>
                </a:cxn>
                <a:cxn ang="0">
                  <a:pos x="268" y="49"/>
                </a:cxn>
                <a:cxn ang="0">
                  <a:pos x="279" y="44"/>
                </a:cxn>
                <a:cxn ang="0">
                  <a:pos x="286" y="44"/>
                </a:cxn>
                <a:cxn ang="0">
                  <a:pos x="299" y="45"/>
                </a:cxn>
                <a:cxn ang="0">
                  <a:pos x="308" y="53"/>
                </a:cxn>
                <a:cxn ang="0">
                  <a:pos x="315" y="64"/>
                </a:cxn>
                <a:cxn ang="0">
                  <a:pos x="319" y="74"/>
                </a:cxn>
                <a:cxn ang="0">
                  <a:pos x="317" y="82"/>
                </a:cxn>
                <a:cxn ang="0">
                  <a:pos x="314" y="93"/>
                </a:cxn>
                <a:cxn ang="0">
                  <a:pos x="304" y="102"/>
                </a:cxn>
                <a:cxn ang="0">
                  <a:pos x="292" y="107"/>
                </a:cxn>
                <a:cxn ang="0">
                  <a:pos x="286" y="107"/>
                </a:cxn>
                <a:cxn ang="0">
                  <a:pos x="141" y="294"/>
                </a:cxn>
                <a:cxn ang="0">
                  <a:pos x="130" y="297"/>
                </a:cxn>
                <a:cxn ang="0">
                  <a:pos x="112" y="294"/>
                </a:cxn>
                <a:cxn ang="0">
                  <a:pos x="9" y="194"/>
                </a:cxn>
                <a:cxn ang="0">
                  <a:pos x="5" y="189"/>
                </a:cxn>
                <a:cxn ang="0">
                  <a:pos x="0" y="178"/>
                </a:cxn>
                <a:cxn ang="0">
                  <a:pos x="0" y="165"/>
                </a:cxn>
                <a:cxn ang="0">
                  <a:pos x="5" y="154"/>
                </a:cxn>
                <a:cxn ang="0">
                  <a:pos x="136" y="24"/>
                </a:cxn>
                <a:cxn ang="0">
                  <a:pos x="147" y="15"/>
                </a:cxn>
                <a:cxn ang="0">
                  <a:pos x="176" y="2"/>
                </a:cxn>
                <a:cxn ang="0">
                  <a:pos x="27" y="163"/>
                </a:cxn>
                <a:cxn ang="0">
                  <a:pos x="23" y="167"/>
                </a:cxn>
                <a:cxn ang="0">
                  <a:pos x="23" y="176"/>
                </a:cxn>
                <a:cxn ang="0">
                  <a:pos x="27" y="180"/>
                </a:cxn>
              </a:cxnLst>
              <a:rect l="0" t="0" r="r" b="b"/>
              <a:pathLst>
                <a:path w="361" h="297">
                  <a:moveTo>
                    <a:pt x="330" y="0"/>
                  </a:moveTo>
                  <a:lnTo>
                    <a:pt x="254" y="0"/>
                  </a:lnTo>
                  <a:lnTo>
                    <a:pt x="254" y="0"/>
                  </a:lnTo>
                  <a:lnTo>
                    <a:pt x="239" y="2"/>
                  </a:lnTo>
                  <a:lnTo>
                    <a:pt x="225" y="7"/>
                  </a:lnTo>
                  <a:lnTo>
                    <a:pt x="210" y="15"/>
                  </a:lnTo>
                  <a:lnTo>
                    <a:pt x="199" y="24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69" y="154"/>
                  </a:lnTo>
                  <a:lnTo>
                    <a:pt x="67" y="160"/>
                  </a:lnTo>
                  <a:lnTo>
                    <a:pt x="65" y="165"/>
                  </a:lnTo>
                  <a:lnTo>
                    <a:pt x="63" y="172"/>
                  </a:lnTo>
                  <a:lnTo>
                    <a:pt x="65" y="178"/>
                  </a:lnTo>
                  <a:lnTo>
                    <a:pt x="67" y="183"/>
                  </a:lnTo>
                  <a:lnTo>
                    <a:pt x="69" y="189"/>
                  </a:lnTo>
                  <a:lnTo>
                    <a:pt x="74" y="194"/>
                  </a:lnTo>
                  <a:lnTo>
                    <a:pt x="167" y="288"/>
                  </a:lnTo>
                  <a:lnTo>
                    <a:pt x="167" y="288"/>
                  </a:lnTo>
                  <a:lnTo>
                    <a:pt x="172" y="292"/>
                  </a:lnTo>
                  <a:lnTo>
                    <a:pt x="178" y="296"/>
                  </a:lnTo>
                  <a:lnTo>
                    <a:pt x="183" y="297"/>
                  </a:lnTo>
                  <a:lnTo>
                    <a:pt x="190" y="297"/>
                  </a:lnTo>
                  <a:lnTo>
                    <a:pt x="196" y="297"/>
                  </a:lnTo>
                  <a:lnTo>
                    <a:pt x="201" y="296"/>
                  </a:lnTo>
                  <a:lnTo>
                    <a:pt x="208" y="292"/>
                  </a:lnTo>
                  <a:lnTo>
                    <a:pt x="212" y="288"/>
                  </a:lnTo>
                  <a:lnTo>
                    <a:pt x="339" y="162"/>
                  </a:lnTo>
                  <a:lnTo>
                    <a:pt x="339" y="162"/>
                  </a:lnTo>
                  <a:lnTo>
                    <a:pt x="348" y="151"/>
                  </a:lnTo>
                  <a:lnTo>
                    <a:pt x="355" y="136"/>
                  </a:lnTo>
                  <a:lnTo>
                    <a:pt x="359" y="122"/>
                  </a:lnTo>
                  <a:lnTo>
                    <a:pt x="361" y="107"/>
                  </a:lnTo>
                  <a:lnTo>
                    <a:pt x="361" y="33"/>
                  </a:lnTo>
                  <a:lnTo>
                    <a:pt x="361" y="33"/>
                  </a:lnTo>
                  <a:lnTo>
                    <a:pt x="361" y="26"/>
                  </a:lnTo>
                  <a:lnTo>
                    <a:pt x="359" y="20"/>
                  </a:lnTo>
                  <a:lnTo>
                    <a:pt x="355" y="15"/>
                  </a:lnTo>
                  <a:lnTo>
                    <a:pt x="352" y="9"/>
                  </a:lnTo>
                  <a:lnTo>
                    <a:pt x="346" y="6"/>
                  </a:lnTo>
                  <a:lnTo>
                    <a:pt x="341" y="4"/>
                  </a:lnTo>
                  <a:lnTo>
                    <a:pt x="335" y="2"/>
                  </a:lnTo>
                  <a:lnTo>
                    <a:pt x="330" y="0"/>
                  </a:lnTo>
                  <a:lnTo>
                    <a:pt x="330" y="0"/>
                  </a:lnTo>
                  <a:close/>
                  <a:moveTo>
                    <a:pt x="286" y="107"/>
                  </a:moveTo>
                  <a:lnTo>
                    <a:pt x="286" y="107"/>
                  </a:lnTo>
                  <a:lnTo>
                    <a:pt x="279" y="107"/>
                  </a:lnTo>
                  <a:lnTo>
                    <a:pt x="274" y="105"/>
                  </a:lnTo>
                  <a:lnTo>
                    <a:pt x="268" y="102"/>
                  </a:lnTo>
                  <a:lnTo>
                    <a:pt x="263" y="98"/>
                  </a:lnTo>
                  <a:lnTo>
                    <a:pt x="259" y="93"/>
                  </a:lnTo>
                  <a:lnTo>
                    <a:pt x="257" y="87"/>
                  </a:lnTo>
                  <a:lnTo>
                    <a:pt x="256" y="82"/>
                  </a:lnTo>
                  <a:lnTo>
                    <a:pt x="254" y="74"/>
                  </a:lnTo>
                  <a:lnTo>
                    <a:pt x="254" y="74"/>
                  </a:lnTo>
                  <a:lnTo>
                    <a:pt x="256" y="69"/>
                  </a:lnTo>
                  <a:lnTo>
                    <a:pt x="257" y="64"/>
                  </a:lnTo>
                  <a:lnTo>
                    <a:pt x="259" y="58"/>
                  </a:lnTo>
                  <a:lnTo>
                    <a:pt x="263" y="53"/>
                  </a:lnTo>
                  <a:lnTo>
                    <a:pt x="268" y="49"/>
                  </a:lnTo>
                  <a:lnTo>
                    <a:pt x="274" y="45"/>
                  </a:lnTo>
                  <a:lnTo>
                    <a:pt x="279" y="44"/>
                  </a:lnTo>
                  <a:lnTo>
                    <a:pt x="286" y="44"/>
                  </a:lnTo>
                  <a:lnTo>
                    <a:pt x="286" y="44"/>
                  </a:lnTo>
                  <a:lnTo>
                    <a:pt x="292" y="44"/>
                  </a:lnTo>
                  <a:lnTo>
                    <a:pt x="299" y="45"/>
                  </a:lnTo>
                  <a:lnTo>
                    <a:pt x="304" y="49"/>
                  </a:lnTo>
                  <a:lnTo>
                    <a:pt x="308" y="53"/>
                  </a:lnTo>
                  <a:lnTo>
                    <a:pt x="314" y="58"/>
                  </a:lnTo>
                  <a:lnTo>
                    <a:pt x="315" y="64"/>
                  </a:lnTo>
                  <a:lnTo>
                    <a:pt x="317" y="69"/>
                  </a:lnTo>
                  <a:lnTo>
                    <a:pt x="319" y="74"/>
                  </a:lnTo>
                  <a:lnTo>
                    <a:pt x="319" y="74"/>
                  </a:lnTo>
                  <a:lnTo>
                    <a:pt x="317" y="82"/>
                  </a:lnTo>
                  <a:lnTo>
                    <a:pt x="315" y="87"/>
                  </a:lnTo>
                  <a:lnTo>
                    <a:pt x="314" y="93"/>
                  </a:lnTo>
                  <a:lnTo>
                    <a:pt x="308" y="98"/>
                  </a:lnTo>
                  <a:lnTo>
                    <a:pt x="304" y="102"/>
                  </a:lnTo>
                  <a:lnTo>
                    <a:pt x="299" y="105"/>
                  </a:lnTo>
                  <a:lnTo>
                    <a:pt x="292" y="107"/>
                  </a:lnTo>
                  <a:lnTo>
                    <a:pt x="286" y="107"/>
                  </a:lnTo>
                  <a:lnTo>
                    <a:pt x="286" y="107"/>
                  </a:lnTo>
                  <a:close/>
                  <a:moveTo>
                    <a:pt x="27" y="180"/>
                  </a:moveTo>
                  <a:lnTo>
                    <a:pt x="141" y="294"/>
                  </a:lnTo>
                  <a:lnTo>
                    <a:pt x="141" y="294"/>
                  </a:lnTo>
                  <a:lnTo>
                    <a:pt x="130" y="297"/>
                  </a:lnTo>
                  <a:lnTo>
                    <a:pt x="121" y="297"/>
                  </a:lnTo>
                  <a:lnTo>
                    <a:pt x="112" y="294"/>
                  </a:lnTo>
                  <a:lnTo>
                    <a:pt x="103" y="288"/>
                  </a:lnTo>
                  <a:lnTo>
                    <a:pt x="9" y="194"/>
                  </a:lnTo>
                  <a:lnTo>
                    <a:pt x="9" y="194"/>
                  </a:lnTo>
                  <a:lnTo>
                    <a:pt x="5" y="189"/>
                  </a:lnTo>
                  <a:lnTo>
                    <a:pt x="2" y="183"/>
                  </a:lnTo>
                  <a:lnTo>
                    <a:pt x="0" y="178"/>
                  </a:lnTo>
                  <a:lnTo>
                    <a:pt x="0" y="172"/>
                  </a:lnTo>
                  <a:lnTo>
                    <a:pt x="0" y="165"/>
                  </a:lnTo>
                  <a:lnTo>
                    <a:pt x="2" y="160"/>
                  </a:lnTo>
                  <a:lnTo>
                    <a:pt x="5" y="154"/>
                  </a:lnTo>
                  <a:lnTo>
                    <a:pt x="9" y="149"/>
                  </a:lnTo>
                  <a:lnTo>
                    <a:pt x="136" y="24"/>
                  </a:lnTo>
                  <a:lnTo>
                    <a:pt x="136" y="24"/>
                  </a:lnTo>
                  <a:lnTo>
                    <a:pt x="147" y="15"/>
                  </a:lnTo>
                  <a:lnTo>
                    <a:pt x="161" y="7"/>
                  </a:lnTo>
                  <a:lnTo>
                    <a:pt x="176" y="2"/>
                  </a:lnTo>
                  <a:lnTo>
                    <a:pt x="190" y="0"/>
                  </a:lnTo>
                  <a:lnTo>
                    <a:pt x="27" y="163"/>
                  </a:lnTo>
                  <a:lnTo>
                    <a:pt x="27" y="163"/>
                  </a:lnTo>
                  <a:lnTo>
                    <a:pt x="23" y="167"/>
                  </a:lnTo>
                  <a:lnTo>
                    <a:pt x="23" y="172"/>
                  </a:lnTo>
                  <a:lnTo>
                    <a:pt x="23" y="176"/>
                  </a:lnTo>
                  <a:lnTo>
                    <a:pt x="27" y="180"/>
                  </a:lnTo>
                  <a:lnTo>
                    <a:pt x="27" y="180"/>
                  </a:lnTo>
                  <a:close/>
                </a:path>
              </a:pathLst>
            </a:custGeom>
            <a:solidFill>
              <a:srgbClr val="304371"/>
            </a:solidFill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ea"/>
                <a:ea typeface="+mn-ea"/>
              </a:endParaRPr>
            </a:p>
          </p:txBody>
        </p:sp>
        <p:sp>
          <p:nvSpPr>
            <p:cNvPr id="73" name="矩形 72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  <p:cNvSpPr/>
            <p:nvPr/>
          </p:nvSpPr>
          <p:spPr>
            <a:xfrm>
              <a:off x="2660" y="3271"/>
              <a:ext cx="1012" cy="4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rgbClr val="304371"/>
                  </a:solidFill>
                  <a:ea typeface="微软雅黑" panose="020B0503020204020204" charset="-122"/>
                  <a:sym typeface="+mn-ea"/>
                </a:rPr>
                <a:t>标题</a:t>
              </a:r>
              <a:endParaRPr lang="zh-CN" sz="1400" b="1" dirty="0">
                <a:solidFill>
                  <a:srgbClr val="304371"/>
                </a:solidFill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995545" y="2082800"/>
            <a:ext cx="1174115" cy="306705"/>
            <a:chOff x="2260" y="3271"/>
            <a:chExt cx="1849" cy="483"/>
          </a:xfrm>
        </p:grpSpPr>
        <p:sp>
          <p:nvSpPr>
            <p:cNvPr id="22" name="Freeform 32"/>
            <p:cNvSpPr>
              <a:spLocks noEditPoints="1"/>
            </p:cNvSpPr>
            <p:nvPr/>
          </p:nvSpPr>
          <p:spPr bwMode="auto">
            <a:xfrm>
              <a:off x="2382" y="3372"/>
              <a:ext cx="358" cy="292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239" y="2"/>
                </a:cxn>
                <a:cxn ang="0">
                  <a:pos x="210" y="15"/>
                </a:cxn>
                <a:cxn ang="0">
                  <a:pos x="74" y="149"/>
                </a:cxn>
                <a:cxn ang="0">
                  <a:pos x="69" y="154"/>
                </a:cxn>
                <a:cxn ang="0">
                  <a:pos x="65" y="165"/>
                </a:cxn>
                <a:cxn ang="0">
                  <a:pos x="65" y="178"/>
                </a:cxn>
                <a:cxn ang="0">
                  <a:pos x="69" y="189"/>
                </a:cxn>
                <a:cxn ang="0">
                  <a:pos x="167" y="288"/>
                </a:cxn>
                <a:cxn ang="0">
                  <a:pos x="172" y="292"/>
                </a:cxn>
                <a:cxn ang="0">
                  <a:pos x="183" y="297"/>
                </a:cxn>
                <a:cxn ang="0">
                  <a:pos x="196" y="297"/>
                </a:cxn>
                <a:cxn ang="0">
                  <a:pos x="208" y="292"/>
                </a:cxn>
                <a:cxn ang="0">
                  <a:pos x="339" y="162"/>
                </a:cxn>
                <a:cxn ang="0">
                  <a:pos x="348" y="151"/>
                </a:cxn>
                <a:cxn ang="0">
                  <a:pos x="359" y="122"/>
                </a:cxn>
                <a:cxn ang="0">
                  <a:pos x="361" y="33"/>
                </a:cxn>
                <a:cxn ang="0">
                  <a:pos x="361" y="26"/>
                </a:cxn>
                <a:cxn ang="0">
                  <a:pos x="355" y="15"/>
                </a:cxn>
                <a:cxn ang="0">
                  <a:pos x="346" y="6"/>
                </a:cxn>
                <a:cxn ang="0">
                  <a:pos x="335" y="2"/>
                </a:cxn>
                <a:cxn ang="0">
                  <a:pos x="330" y="0"/>
                </a:cxn>
                <a:cxn ang="0">
                  <a:pos x="286" y="107"/>
                </a:cxn>
                <a:cxn ang="0">
                  <a:pos x="274" y="105"/>
                </a:cxn>
                <a:cxn ang="0">
                  <a:pos x="263" y="98"/>
                </a:cxn>
                <a:cxn ang="0">
                  <a:pos x="257" y="87"/>
                </a:cxn>
                <a:cxn ang="0">
                  <a:pos x="254" y="74"/>
                </a:cxn>
                <a:cxn ang="0">
                  <a:pos x="256" y="69"/>
                </a:cxn>
                <a:cxn ang="0">
                  <a:pos x="259" y="58"/>
                </a:cxn>
                <a:cxn ang="0">
                  <a:pos x="268" y="49"/>
                </a:cxn>
                <a:cxn ang="0">
                  <a:pos x="279" y="44"/>
                </a:cxn>
                <a:cxn ang="0">
                  <a:pos x="286" y="44"/>
                </a:cxn>
                <a:cxn ang="0">
                  <a:pos x="299" y="45"/>
                </a:cxn>
                <a:cxn ang="0">
                  <a:pos x="308" y="53"/>
                </a:cxn>
                <a:cxn ang="0">
                  <a:pos x="315" y="64"/>
                </a:cxn>
                <a:cxn ang="0">
                  <a:pos x="319" y="74"/>
                </a:cxn>
                <a:cxn ang="0">
                  <a:pos x="317" y="82"/>
                </a:cxn>
                <a:cxn ang="0">
                  <a:pos x="314" y="93"/>
                </a:cxn>
                <a:cxn ang="0">
                  <a:pos x="304" y="102"/>
                </a:cxn>
                <a:cxn ang="0">
                  <a:pos x="292" y="107"/>
                </a:cxn>
                <a:cxn ang="0">
                  <a:pos x="286" y="107"/>
                </a:cxn>
                <a:cxn ang="0">
                  <a:pos x="141" y="294"/>
                </a:cxn>
                <a:cxn ang="0">
                  <a:pos x="130" y="297"/>
                </a:cxn>
                <a:cxn ang="0">
                  <a:pos x="112" y="294"/>
                </a:cxn>
                <a:cxn ang="0">
                  <a:pos x="9" y="194"/>
                </a:cxn>
                <a:cxn ang="0">
                  <a:pos x="5" y="189"/>
                </a:cxn>
                <a:cxn ang="0">
                  <a:pos x="0" y="178"/>
                </a:cxn>
                <a:cxn ang="0">
                  <a:pos x="0" y="165"/>
                </a:cxn>
                <a:cxn ang="0">
                  <a:pos x="5" y="154"/>
                </a:cxn>
                <a:cxn ang="0">
                  <a:pos x="136" y="24"/>
                </a:cxn>
                <a:cxn ang="0">
                  <a:pos x="147" y="15"/>
                </a:cxn>
                <a:cxn ang="0">
                  <a:pos x="176" y="2"/>
                </a:cxn>
                <a:cxn ang="0">
                  <a:pos x="27" y="163"/>
                </a:cxn>
                <a:cxn ang="0">
                  <a:pos x="23" y="167"/>
                </a:cxn>
                <a:cxn ang="0">
                  <a:pos x="23" y="176"/>
                </a:cxn>
                <a:cxn ang="0">
                  <a:pos x="27" y="180"/>
                </a:cxn>
              </a:cxnLst>
              <a:rect l="0" t="0" r="r" b="b"/>
              <a:pathLst>
                <a:path w="361" h="297">
                  <a:moveTo>
                    <a:pt x="330" y="0"/>
                  </a:moveTo>
                  <a:lnTo>
                    <a:pt x="254" y="0"/>
                  </a:lnTo>
                  <a:lnTo>
                    <a:pt x="254" y="0"/>
                  </a:lnTo>
                  <a:lnTo>
                    <a:pt x="239" y="2"/>
                  </a:lnTo>
                  <a:lnTo>
                    <a:pt x="225" y="7"/>
                  </a:lnTo>
                  <a:lnTo>
                    <a:pt x="210" y="15"/>
                  </a:lnTo>
                  <a:lnTo>
                    <a:pt x="199" y="24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69" y="154"/>
                  </a:lnTo>
                  <a:lnTo>
                    <a:pt x="67" y="160"/>
                  </a:lnTo>
                  <a:lnTo>
                    <a:pt x="65" y="165"/>
                  </a:lnTo>
                  <a:lnTo>
                    <a:pt x="63" y="172"/>
                  </a:lnTo>
                  <a:lnTo>
                    <a:pt x="65" y="178"/>
                  </a:lnTo>
                  <a:lnTo>
                    <a:pt x="67" y="183"/>
                  </a:lnTo>
                  <a:lnTo>
                    <a:pt x="69" y="189"/>
                  </a:lnTo>
                  <a:lnTo>
                    <a:pt x="74" y="194"/>
                  </a:lnTo>
                  <a:lnTo>
                    <a:pt x="167" y="288"/>
                  </a:lnTo>
                  <a:lnTo>
                    <a:pt x="167" y="288"/>
                  </a:lnTo>
                  <a:lnTo>
                    <a:pt x="172" y="292"/>
                  </a:lnTo>
                  <a:lnTo>
                    <a:pt x="178" y="296"/>
                  </a:lnTo>
                  <a:lnTo>
                    <a:pt x="183" y="297"/>
                  </a:lnTo>
                  <a:lnTo>
                    <a:pt x="190" y="297"/>
                  </a:lnTo>
                  <a:lnTo>
                    <a:pt x="196" y="297"/>
                  </a:lnTo>
                  <a:lnTo>
                    <a:pt x="201" y="296"/>
                  </a:lnTo>
                  <a:lnTo>
                    <a:pt x="208" y="292"/>
                  </a:lnTo>
                  <a:lnTo>
                    <a:pt x="212" y="288"/>
                  </a:lnTo>
                  <a:lnTo>
                    <a:pt x="339" y="162"/>
                  </a:lnTo>
                  <a:lnTo>
                    <a:pt x="339" y="162"/>
                  </a:lnTo>
                  <a:lnTo>
                    <a:pt x="348" y="151"/>
                  </a:lnTo>
                  <a:lnTo>
                    <a:pt x="355" y="136"/>
                  </a:lnTo>
                  <a:lnTo>
                    <a:pt x="359" y="122"/>
                  </a:lnTo>
                  <a:lnTo>
                    <a:pt x="361" y="107"/>
                  </a:lnTo>
                  <a:lnTo>
                    <a:pt x="361" y="33"/>
                  </a:lnTo>
                  <a:lnTo>
                    <a:pt x="361" y="33"/>
                  </a:lnTo>
                  <a:lnTo>
                    <a:pt x="361" y="26"/>
                  </a:lnTo>
                  <a:lnTo>
                    <a:pt x="359" y="20"/>
                  </a:lnTo>
                  <a:lnTo>
                    <a:pt x="355" y="15"/>
                  </a:lnTo>
                  <a:lnTo>
                    <a:pt x="352" y="9"/>
                  </a:lnTo>
                  <a:lnTo>
                    <a:pt x="346" y="6"/>
                  </a:lnTo>
                  <a:lnTo>
                    <a:pt x="341" y="4"/>
                  </a:lnTo>
                  <a:lnTo>
                    <a:pt x="335" y="2"/>
                  </a:lnTo>
                  <a:lnTo>
                    <a:pt x="330" y="0"/>
                  </a:lnTo>
                  <a:lnTo>
                    <a:pt x="330" y="0"/>
                  </a:lnTo>
                  <a:close/>
                  <a:moveTo>
                    <a:pt x="286" y="107"/>
                  </a:moveTo>
                  <a:lnTo>
                    <a:pt x="286" y="107"/>
                  </a:lnTo>
                  <a:lnTo>
                    <a:pt x="279" y="107"/>
                  </a:lnTo>
                  <a:lnTo>
                    <a:pt x="274" y="105"/>
                  </a:lnTo>
                  <a:lnTo>
                    <a:pt x="268" y="102"/>
                  </a:lnTo>
                  <a:lnTo>
                    <a:pt x="263" y="98"/>
                  </a:lnTo>
                  <a:lnTo>
                    <a:pt x="259" y="93"/>
                  </a:lnTo>
                  <a:lnTo>
                    <a:pt x="257" y="87"/>
                  </a:lnTo>
                  <a:lnTo>
                    <a:pt x="256" y="82"/>
                  </a:lnTo>
                  <a:lnTo>
                    <a:pt x="254" y="74"/>
                  </a:lnTo>
                  <a:lnTo>
                    <a:pt x="254" y="74"/>
                  </a:lnTo>
                  <a:lnTo>
                    <a:pt x="256" y="69"/>
                  </a:lnTo>
                  <a:lnTo>
                    <a:pt x="257" y="64"/>
                  </a:lnTo>
                  <a:lnTo>
                    <a:pt x="259" y="58"/>
                  </a:lnTo>
                  <a:lnTo>
                    <a:pt x="263" y="53"/>
                  </a:lnTo>
                  <a:lnTo>
                    <a:pt x="268" y="49"/>
                  </a:lnTo>
                  <a:lnTo>
                    <a:pt x="274" y="45"/>
                  </a:lnTo>
                  <a:lnTo>
                    <a:pt x="279" y="44"/>
                  </a:lnTo>
                  <a:lnTo>
                    <a:pt x="286" y="44"/>
                  </a:lnTo>
                  <a:lnTo>
                    <a:pt x="286" y="44"/>
                  </a:lnTo>
                  <a:lnTo>
                    <a:pt x="292" y="44"/>
                  </a:lnTo>
                  <a:lnTo>
                    <a:pt x="299" y="45"/>
                  </a:lnTo>
                  <a:lnTo>
                    <a:pt x="304" y="49"/>
                  </a:lnTo>
                  <a:lnTo>
                    <a:pt x="308" y="53"/>
                  </a:lnTo>
                  <a:lnTo>
                    <a:pt x="314" y="58"/>
                  </a:lnTo>
                  <a:lnTo>
                    <a:pt x="315" y="64"/>
                  </a:lnTo>
                  <a:lnTo>
                    <a:pt x="317" y="69"/>
                  </a:lnTo>
                  <a:lnTo>
                    <a:pt x="319" y="74"/>
                  </a:lnTo>
                  <a:lnTo>
                    <a:pt x="319" y="74"/>
                  </a:lnTo>
                  <a:lnTo>
                    <a:pt x="317" y="82"/>
                  </a:lnTo>
                  <a:lnTo>
                    <a:pt x="315" y="87"/>
                  </a:lnTo>
                  <a:lnTo>
                    <a:pt x="314" y="93"/>
                  </a:lnTo>
                  <a:lnTo>
                    <a:pt x="308" y="98"/>
                  </a:lnTo>
                  <a:lnTo>
                    <a:pt x="304" y="102"/>
                  </a:lnTo>
                  <a:lnTo>
                    <a:pt x="299" y="105"/>
                  </a:lnTo>
                  <a:lnTo>
                    <a:pt x="292" y="107"/>
                  </a:lnTo>
                  <a:lnTo>
                    <a:pt x="286" y="107"/>
                  </a:lnTo>
                  <a:lnTo>
                    <a:pt x="286" y="107"/>
                  </a:lnTo>
                  <a:close/>
                  <a:moveTo>
                    <a:pt x="27" y="180"/>
                  </a:moveTo>
                  <a:lnTo>
                    <a:pt x="141" y="294"/>
                  </a:lnTo>
                  <a:lnTo>
                    <a:pt x="141" y="294"/>
                  </a:lnTo>
                  <a:lnTo>
                    <a:pt x="130" y="297"/>
                  </a:lnTo>
                  <a:lnTo>
                    <a:pt x="121" y="297"/>
                  </a:lnTo>
                  <a:lnTo>
                    <a:pt x="112" y="294"/>
                  </a:lnTo>
                  <a:lnTo>
                    <a:pt x="103" y="288"/>
                  </a:lnTo>
                  <a:lnTo>
                    <a:pt x="9" y="194"/>
                  </a:lnTo>
                  <a:lnTo>
                    <a:pt x="9" y="194"/>
                  </a:lnTo>
                  <a:lnTo>
                    <a:pt x="5" y="189"/>
                  </a:lnTo>
                  <a:lnTo>
                    <a:pt x="2" y="183"/>
                  </a:lnTo>
                  <a:lnTo>
                    <a:pt x="0" y="178"/>
                  </a:lnTo>
                  <a:lnTo>
                    <a:pt x="0" y="172"/>
                  </a:lnTo>
                  <a:lnTo>
                    <a:pt x="0" y="165"/>
                  </a:lnTo>
                  <a:lnTo>
                    <a:pt x="2" y="160"/>
                  </a:lnTo>
                  <a:lnTo>
                    <a:pt x="5" y="154"/>
                  </a:lnTo>
                  <a:lnTo>
                    <a:pt x="9" y="149"/>
                  </a:lnTo>
                  <a:lnTo>
                    <a:pt x="136" y="24"/>
                  </a:lnTo>
                  <a:lnTo>
                    <a:pt x="136" y="24"/>
                  </a:lnTo>
                  <a:lnTo>
                    <a:pt x="147" y="15"/>
                  </a:lnTo>
                  <a:lnTo>
                    <a:pt x="161" y="7"/>
                  </a:lnTo>
                  <a:lnTo>
                    <a:pt x="176" y="2"/>
                  </a:lnTo>
                  <a:lnTo>
                    <a:pt x="190" y="0"/>
                  </a:lnTo>
                  <a:lnTo>
                    <a:pt x="27" y="163"/>
                  </a:lnTo>
                  <a:lnTo>
                    <a:pt x="27" y="163"/>
                  </a:lnTo>
                  <a:lnTo>
                    <a:pt x="23" y="167"/>
                  </a:lnTo>
                  <a:lnTo>
                    <a:pt x="23" y="172"/>
                  </a:lnTo>
                  <a:lnTo>
                    <a:pt x="23" y="176"/>
                  </a:lnTo>
                  <a:lnTo>
                    <a:pt x="27" y="180"/>
                  </a:lnTo>
                  <a:lnTo>
                    <a:pt x="27" y="180"/>
                  </a:lnTo>
                  <a:close/>
                </a:path>
              </a:pathLst>
            </a:custGeom>
            <a:solidFill>
              <a:srgbClr val="304371"/>
            </a:solidFill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ea"/>
                <a:ea typeface="+mn-ea"/>
              </a:endParaRPr>
            </a:p>
          </p:txBody>
        </p:sp>
        <p:sp>
          <p:nvSpPr>
            <p:cNvPr id="23" name="矩形 22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  <p:cNvSpPr/>
            <p:nvPr/>
          </p:nvSpPr>
          <p:spPr>
            <a:xfrm>
              <a:off x="2260" y="3271"/>
              <a:ext cx="1849" cy="4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rgbClr val="304371"/>
                  </a:solidFill>
                  <a:ea typeface="微软雅黑" panose="020B0503020204020204" charset="-122"/>
                  <a:sym typeface="+mn-ea"/>
                </a:rPr>
                <a:t>标题</a:t>
              </a:r>
              <a:endParaRPr lang="zh-CN" sz="1400" b="1" dirty="0">
                <a:solidFill>
                  <a:srgbClr val="304371"/>
                </a:solidFill>
                <a:ea typeface="微软雅黑" panose="020B0503020204020204" charset="-122"/>
                <a:sym typeface="+mn-ea"/>
              </a:endParaRPr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8314055" y="2086610"/>
            <a:ext cx="1456690" cy="306705"/>
            <a:chOff x="2140" y="3271"/>
            <a:chExt cx="2294" cy="483"/>
          </a:xfrm>
        </p:grpSpPr>
        <p:sp>
          <p:nvSpPr>
            <p:cNvPr id="42" name="Freeform 32"/>
            <p:cNvSpPr>
              <a:spLocks noEditPoints="1"/>
            </p:cNvSpPr>
            <p:nvPr/>
          </p:nvSpPr>
          <p:spPr bwMode="auto">
            <a:xfrm>
              <a:off x="2382" y="3372"/>
              <a:ext cx="358" cy="292"/>
            </a:xfrm>
            <a:custGeom>
              <a:avLst/>
              <a:gdLst/>
              <a:ahLst/>
              <a:cxnLst>
                <a:cxn ang="0">
                  <a:pos x="254" y="0"/>
                </a:cxn>
                <a:cxn ang="0">
                  <a:pos x="239" y="2"/>
                </a:cxn>
                <a:cxn ang="0">
                  <a:pos x="210" y="15"/>
                </a:cxn>
                <a:cxn ang="0">
                  <a:pos x="74" y="149"/>
                </a:cxn>
                <a:cxn ang="0">
                  <a:pos x="69" y="154"/>
                </a:cxn>
                <a:cxn ang="0">
                  <a:pos x="65" y="165"/>
                </a:cxn>
                <a:cxn ang="0">
                  <a:pos x="65" y="178"/>
                </a:cxn>
                <a:cxn ang="0">
                  <a:pos x="69" y="189"/>
                </a:cxn>
                <a:cxn ang="0">
                  <a:pos x="167" y="288"/>
                </a:cxn>
                <a:cxn ang="0">
                  <a:pos x="172" y="292"/>
                </a:cxn>
                <a:cxn ang="0">
                  <a:pos x="183" y="297"/>
                </a:cxn>
                <a:cxn ang="0">
                  <a:pos x="196" y="297"/>
                </a:cxn>
                <a:cxn ang="0">
                  <a:pos x="208" y="292"/>
                </a:cxn>
                <a:cxn ang="0">
                  <a:pos x="339" y="162"/>
                </a:cxn>
                <a:cxn ang="0">
                  <a:pos x="348" y="151"/>
                </a:cxn>
                <a:cxn ang="0">
                  <a:pos x="359" y="122"/>
                </a:cxn>
                <a:cxn ang="0">
                  <a:pos x="361" y="33"/>
                </a:cxn>
                <a:cxn ang="0">
                  <a:pos x="361" y="26"/>
                </a:cxn>
                <a:cxn ang="0">
                  <a:pos x="355" y="15"/>
                </a:cxn>
                <a:cxn ang="0">
                  <a:pos x="346" y="6"/>
                </a:cxn>
                <a:cxn ang="0">
                  <a:pos x="335" y="2"/>
                </a:cxn>
                <a:cxn ang="0">
                  <a:pos x="330" y="0"/>
                </a:cxn>
                <a:cxn ang="0">
                  <a:pos x="286" y="107"/>
                </a:cxn>
                <a:cxn ang="0">
                  <a:pos x="274" y="105"/>
                </a:cxn>
                <a:cxn ang="0">
                  <a:pos x="263" y="98"/>
                </a:cxn>
                <a:cxn ang="0">
                  <a:pos x="257" y="87"/>
                </a:cxn>
                <a:cxn ang="0">
                  <a:pos x="254" y="74"/>
                </a:cxn>
                <a:cxn ang="0">
                  <a:pos x="256" y="69"/>
                </a:cxn>
                <a:cxn ang="0">
                  <a:pos x="259" y="58"/>
                </a:cxn>
                <a:cxn ang="0">
                  <a:pos x="268" y="49"/>
                </a:cxn>
                <a:cxn ang="0">
                  <a:pos x="279" y="44"/>
                </a:cxn>
                <a:cxn ang="0">
                  <a:pos x="286" y="44"/>
                </a:cxn>
                <a:cxn ang="0">
                  <a:pos x="299" y="45"/>
                </a:cxn>
                <a:cxn ang="0">
                  <a:pos x="308" y="53"/>
                </a:cxn>
                <a:cxn ang="0">
                  <a:pos x="315" y="64"/>
                </a:cxn>
                <a:cxn ang="0">
                  <a:pos x="319" y="74"/>
                </a:cxn>
                <a:cxn ang="0">
                  <a:pos x="317" y="82"/>
                </a:cxn>
                <a:cxn ang="0">
                  <a:pos x="314" y="93"/>
                </a:cxn>
                <a:cxn ang="0">
                  <a:pos x="304" y="102"/>
                </a:cxn>
                <a:cxn ang="0">
                  <a:pos x="292" y="107"/>
                </a:cxn>
                <a:cxn ang="0">
                  <a:pos x="286" y="107"/>
                </a:cxn>
                <a:cxn ang="0">
                  <a:pos x="141" y="294"/>
                </a:cxn>
                <a:cxn ang="0">
                  <a:pos x="130" y="297"/>
                </a:cxn>
                <a:cxn ang="0">
                  <a:pos x="112" y="294"/>
                </a:cxn>
                <a:cxn ang="0">
                  <a:pos x="9" y="194"/>
                </a:cxn>
                <a:cxn ang="0">
                  <a:pos x="5" y="189"/>
                </a:cxn>
                <a:cxn ang="0">
                  <a:pos x="0" y="178"/>
                </a:cxn>
                <a:cxn ang="0">
                  <a:pos x="0" y="165"/>
                </a:cxn>
                <a:cxn ang="0">
                  <a:pos x="5" y="154"/>
                </a:cxn>
                <a:cxn ang="0">
                  <a:pos x="136" y="24"/>
                </a:cxn>
                <a:cxn ang="0">
                  <a:pos x="147" y="15"/>
                </a:cxn>
                <a:cxn ang="0">
                  <a:pos x="176" y="2"/>
                </a:cxn>
                <a:cxn ang="0">
                  <a:pos x="27" y="163"/>
                </a:cxn>
                <a:cxn ang="0">
                  <a:pos x="23" y="167"/>
                </a:cxn>
                <a:cxn ang="0">
                  <a:pos x="23" y="176"/>
                </a:cxn>
                <a:cxn ang="0">
                  <a:pos x="27" y="180"/>
                </a:cxn>
              </a:cxnLst>
              <a:rect l="0" t="0" r="r" b="b"/>
              <a:pathLst>
                <a:path w="361" h="297">
                  <a:moveTo>
                    <a:pt x="330" y="0"/>
                  </a:moveTo>
                  <a:lnTo>
                    <a:pt x="254" y="0"/>
                  </a:lnTo>
                  <a:lnTo>
                    <a:pt x="254" y="0"/>
                  </a:lnTo>
                  <a:lnTo>
                    <a:pt x="239" y="2"/>
                  </a:lnTo>
                  <a:lnTo>
                    <a:pt x="225" y="7"/>
                  </a:lnTo>
                  <a:lnTo>
                    <a:pt x="210" y="15"/>
                  </a:lnTo>
                  <a:lnTo>
                    <a:pt x="199" y="24"/>
                  </a:lnTo>
                  <a:lnTo>
                    <a:pt x="74" y="149"/>
                  </a:lnTo>
                  <a:lnTo>
                    <a:pt x="74" y="149"/>
                  </a:lnTo>
                  <a:lnTo>
                    <a:pt x="69" y="154"/>
                  </a:lnTo>
                  <a:lnTo>
                    <a:pt x="67" y="160"/>
                  </a:lnTo>
                  <a:lnTo>
                    <a:pt x="65" y="165"/>
                  </a:lnTo>
                  <a:lnTo>
                    <a:pt x="63" y="172"/>
                  </a:lnTo>
                  <a:lnTo>
                    <a:pt x="65" y="178"/>
                  </a:lnTo>
                  <a:lnTo>
                    <a:pt x="67" y="183"/>
                  </a:lnTo>
                  <a:lnTo>
                    <a:pt x="69" y="189"/>
                  </a:lnTo>
                  <a:lnTo>
                    <a:pt x="74" y="194"/>
                  </a:lnTo>
                  <a:lnTo>
                    <a:pt x="167" y="288"/>
                  </a:lnTo>
                  <a:lnTo>
                    <a:pt x="167" y="288"/>
                  </a:lnTo>
                  <a:lnTo>
                    <a:pt x="172" y="292"/>
                  </a:lnTo>
                  <a:lnTo>
                    <a:pt x="178" y="296"/>
                  </a:lnTo>
                  <a:lnTo>
                    <a:pt x="183" y="297"/>
                  </a:lnTo>
                  <a:lnTo>
                    <a:pt x="190" y="297"/>
                  </a:lnTo>
                  <a:lnTo>
                    <a:pt x="196" y="297"/>
                  </a:lnTo>
                  <a:lnTo>
                    <a:pt x="201" y="296"/>
                  </a:lnTo>
                  <a:lnTo>
                    <a:pt x="208" y="292"/>
                  </a:lnTo>
                  <a:lnTo>
                    <a:pt x="212" y="288"/>
                  </a:lnTo>
                  <a:lnTo>
                    <a:pt x="339" y="162"/>
                  </a:lnTo>
                  <a:lnTo>
                    <a:pt x="339" y="162"/>
                  </a:lnTo>
                  <a:lnTo>
                    <a:pt x="348" y="151"/>
                  </a:lnTo>
                  <a:lnTo>
                    <a:pt x="355" y="136"/>
                  </a:lnTo>
                  <a:lnTo>
                    <a:pt x="359" y="122"/>
                  </a:lnTo>
                  <a:lnTo>
                    <a:pt x="361" y="107"/>
                  </a:lnTo>
                  <a:lnTo>
                    <a:pt x="361" y="33"/>
                  </a:lnTo>
                  <a:lnTo>
                    <a:pt x="361" y="33"/>
                  </a:lnTo>
                  <a:lnTo>
                    <a:pt x="361" y="26"/>
                  </a:lnTo>
                  <a:lnTo>
                    <a:pt x="359" y="20"/>
                  </a:lnTo>
                  <a:lnTo>
                    <a:pt x="355" y="15"/>
                  </a:lnTo>
                  <a:lnTo>
                    <a:pt x="352" y="9"/>
                  </a:lnTo>
                  <a:lnTo>
                    <a:pt x="346" y="6"/>
                  </a:lnTo>
                  <a:lnTo>
                    <a:pt x="341" y="4"/>
                  </a:lnTo>
                  <a:lnTo>
                    <a:pt x="335" y="2"/>
                  </a:lnTo>
                  <a:lnTo>
                    <a:pt x="330" y="0"/>
                  </a:lnTo>
                  <a:lnTo>
                    <a:pt x="330" y="0"/>
                  </a:lnTo>
                  <a:close/>
                  <a:moveTo>
                    <a:pt x="286" y="107"/>
                  </a:moveTo>
                  <a:lnTo>
                    <a:pt x="286" y="107"/>
                  </a:lnTo>
                  <a:lnTo>
                    <a:pt x="279" y="107"/>
                  </a:lnTo>
                  <a:lnTo>
                    <a:pt x="274" y="105"/>
                  </a:lnTo>
                  <a:lnTo>
                    <a:pt x="268" y="102"/>
                  </a:lnTo>
                  <a:lnTo>
                    <a:pt x="263" y="98"/>
                  </a:lnTo>
                  <a:lnTo>
                    <a:pt x="259" y="93"/>
                  </a:lnTo>
                  <a:lnTo>
                    <a:pt x="257" y="87"/>
                  </a:lnTo>
                  <a:lnTo>
                    <a:pt x="256" y="82"/>
                  </a:lnTo>
                  <a:lnTo>
                    <a:pt x="254" y="74"/>
                  </a:lnTo>
                  <a:lnTo>
                    <a:pt x="254" y="74"/>
                  </a:lnTo>
                  <a:lnTo>
                    <a:pt x="256" y="69"/>
                  </a:lnTo>
                  <a:lnTo>
                    <a:pt x="257" y="64"/>
                  </a:lnTo>
                  <a:lnTo>
                    <a:pt x="259" y="58"/>
                  </a:lnTo>
                  <a:lnTo>
                    <a:pt x="263" y="53"/>
                  </a:lnTo>
                  <a:lnTo>
                    <a:pt x="268" y="49"/>
                  </a:lnTo>
                  <a:lnTo>
                    <a:pt x="274" y="45"/>
                  </a:lnTo>
                  <a:lnTo>
                    <a:pt x="279" y="44"/>
                  </a:lnTo>
                  <a:lnTo>
                    <a:pt x="286" y="44"/>
                  </a:lnTo>
                  <a:lnTo>
                    <a:pt x="286" y="44"/>
                  </a:lnTo>
                  <a:lnTo>
                    <a:pt x="292" y="44"/>
                  </a:lnTo>
                  <a:lnTo>
                    <a:pt x="299" y="45"/>
                  </a:lnTo>
                  <a:lnTo>
                    <a:pt x="304" y="49"/>
                  </a:lnTo>
                  <a:lnTo>
                    <a:pt x="308" y="53"/>
                  </a:lnTo>
                  <a:lnTo>
                    <a:pt x="314" y="58"/>
                  </a:lnTo>
                  <a:lnTo>
                    <a:pt x="315" y="64"/>
                  </a:lnTo>
                  <a:lnTo>
                    <a:pt x="317" y="69"/>
                  </a:lnTo>
                  <a:lnTo>
                    <a:pt x="319" y="74"/>
                  </a:lnTo>
                  <a:lnTo>
                    <a:pt x="319" y="74"/>
                  </a:lnTo>
                  <a:lnTo>
                    <a:pt x="317" y="82"/>
                  </a:lnTo>
                  <a:lnTo>
                    <a:pt x="315" y="87"/>
                  </a:lnTo>
                  <a:lnTo>
                    <a:pt x="314" y="93"/>
                  </a:lnTo>
                  <a:lnTo>
                    <a:pt x="308" y="98"/>
                  </a:lnTo>
                  <a:lnTo>
                    <a:pt x="304" y="102"/>
                  </a:lnTo>
                  <a:lnTo>
                    <a:pt x="299" y="105"/>
                  </a:lnTo>
                  <a:lnTo>
                    <a:pt x="292" y="107"/>
                  </a:lnTo>
                  <a:lnTo>
                    <a:pt x="286" y="107"/>
                  </a:lnTo>
                  <a:lnTo>
                    <a:pt x="286" y="107"/>
                  </a:lnTo>
                  <a:close/>
                  <a:moveTo>
                    <a:pt x="27" y="180"/>
                  </a:moveTo>
                  <a:lnTo>
                    <a:pt x="141" y="294"/>
                  </a:lnTo>
                  <a:lnTo>
                    <a:pt x="141" y="294"/>
                  </a:lnTo>
                  <a:lnTo>
                    <a:pt x="130" y="297"/>
                  </a:lnTo>
                  <a:lnTo>
                    <a:pt x="121" y="297"/>
                  </a:lnTo>
                  <a:lnTo>
                    <a:pt x="112" y="294"/>
                  </a:lnTo>
                  <a:lnTo>
                    <a:pt x="103" y="288"/>
                  </a:lnTo>
                  <a:lnTo>
                    <a:pt x="9" y="194"/>
                  </a:lnTo>
                  <a:lnTo>
                    <a:pt x="9" y="194"/>
                  </a:lnTo>
                  <a:lnTo>
                    <a:pt x="5" y="189"/>
                  </a:lnTo>
                  <a:lnTo>
                    <a:pt x="2" y="183"/>
                  </a:lnTo>
                  <a:lnTo>
                    <a:pt x="0" y="178"/>
                  </a:lnTo>
                  <a:lnTo>
                    <a:pt x="0" y="172"/>
                  </a:lnTo>
                  <a:lnTo>
                    <a:pt x="0" y="165"/>
                  </a:lnTo>
                  <a:lnTo>
                    <a:pt x="2" y="160"/>
                  </a:lnTo>
                  <a:lnTo>
                    <a:pt x="5" y="154"/>
                  </a:lnTo>
                  <a:lnTo>
                    <a:pt x="9" y="149"/>
                  </a:lnTo>
                  <a:lnTo>
                    <a:pt x="136" y="24"/>
                  </a:lnTo>
                  <a:lnTo>
                    <a:pt x="136" y="24"/>
                  </a:lnTo>
                  <a:lnTo>
                    <a:pt x="147" y="15"/>
                  </a:lnTo>
                  <a:lnTo>
                    <a:pt x="161" y="7"/>
                  </a:lnTo>
                  <a:lnTo>
                    <a:pt x="176" y="2"/>
                  </a:lnTo>
                  <a:lnTo>
                    <a:pt x="190" y="0"/>
                  </a:lnTo>
                  <a:lnTo>
                    <a:pt x="27" y="163"/>
                  </a:lnTo>
                  <a:lnTo>
                    <a:pt x="27" y="163"/>
                  </a:lnTo>
                  <a:lnTo>
                    <a:pt x="23" y="167"/>
                  </a:lnTo>
                  <a:lnTo>
                    <a:pt x="23" y="172"/>
                  </a:lnTo>
                  <a:lnTo>
                    <a:pt x="23" y="176"/>
                  </a:lnTo>
                  <a:lnTo>
                    <a:pt x="27" y="180"/>
                  </a:lnTo>
                  <a:lnTo>
                    <a:pt x="27" y="180"/>
                  </a:lnTo>
                  <a:close/>
                </a:path>
              </a:pathLst>
            </a:custGeom>
            <a:solidFill>
              <a:srgbClr val="304371"/>
            </a:solidFill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>
                <a:latin typeface="+mn-ea"/>
                <a:ea typeface="+mn-ea"/>
              </a:endParaRPr>
            </a:p>
          </p:txBody>
        </p:sp>
        <p:sp>
          <p:nvSpPr>
            <p:cNvPr id="43" name="矩形 42" descr="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"/>
            <p:cNvSpPr/>
            <p:nvPr/>
          </p:nvSpPr>
          <p:spPr>
            <a:xfrm>
              <a:off x="2140" y="3271"/>
              <a:ext cx="2294" cy="48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zh-CN" altLang="en-US" sz="1400" b="1" dirty="0">
                  <a:solidFill>
                    <a:srgbClr val="304371"/>
                  </a:solidFill>
                  <a:ea typeface="微软雅黑" panose="020B0503020204020204" charset="-122"/>
                  <a:sym typeface="+mn-ea"/>
                </a:rPr>
                <a:t>标题</a:t>
              </a:r>
              <a:endParaRPr lang="zh-CN" sz="1400" b="1" dirty="0">
                <a:solidFill>
                  <a:srgbClr val="304371"/>
                </a:solidFill>
                <a:ea typeface="微软雅黑" panose="020B0503020204020204" charset="-122"/>
                <a:sym typeface="+mn-ea"/>
              </a:endParaRPr>
            </a:p>
          </p:txBody>
        </p:sp>
      </p:grpSp>
      <p:sp>
        <p:nvSpPr>
          <p:cNvPr id="51" name="文本框 50"/>
          <p:cNvSpPr txBox="1"/>
          <p:nvPr/>
        </p:nvSpPr>
        <p:spPr>
          <a:xfrm>
            <a:off x="2202537" y="5195814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</a:t>
            </a:r>
            <a:r>
              <a:rPr kumimoji="1"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：</a:t>
            </a: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项目端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52" name="文本框 51"/>
          <p:cNvSpPr txBox="1"/>
          <p:nvPr/>
        </p:nvSpPr>
        <p:spPr>
          <a:xfrm>
            <a:off x="5538717" y="5078971"/>
            <a:ext cx="12618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交易能力</a:t>
            </a:r>
          </a:p>
        </p:txBody>
      </p:sp>
      <p:sp>
        <p:nvSpPr>
          <p:cNvPr id="53" name="文本框 52"/>
          <p:cNvSpPr txBox="1"/>
          <p:nvPr/>
        </p:nvSpPr>
        <p:spPr>
          <a:xfrm>
            <a:off x="9057996" y="5006401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</a:t>
            </a:r>
            <a:r>
              <a:rPr kumimoji="1"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：</a:t>
            </a: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资金端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54" name="文本框 53"/>
          <p:cNvSpPr txBox="1"/>
          <p:nvPr/>
        </p:nvSpPr>
        <p:spPr>
          <a:xfrm>
            <a:off x="1423021" y="2519471"/>
            <a:ext cx="2785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优质项目源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3000+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众创空间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顶级赛事（团中央、国台办等）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FA联盟合作，投资机构推荐</a:t>
            </a:r>
          </a:p>
        </p:txBody>
      </p:sp>
      <p:sp>
        <p:nvSpPr>
          <p:cNvPr id="55" name="文本框 54"/>
          <p:cNvSpPr txBox="1"/>
          <p:nvPr/>
        </p:nvSpPr>
        <p:spPr>
          <a:xfrm>
            <a:off x="4977673" y="2523477"/>
            <a:ext cx="2785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聚合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推动FA行业联盟成立，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200+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聚合优质FA合作伙伴，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1000+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遴选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100+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优质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伙伴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8403995" y="2534971"/>
            <a:ext cx="278567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精准对接资金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刻画买家图谱</a:t>
            </a:r>
          </a:p>
          <a:p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5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W+投资机构投资布局分析</a:t>
            </a:r>
          </a:p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投资人投资偏好追踪</a:t>
            </a:r>
          </a:p>
        </p:txBody>
      </p:sp>
      <p:sp>
        <p:nvSpPr>
          <p:cNvPr id="31" name="文本框 30">
            <a:extLst>
              <a:ext uri="{FF2B5EF4-FFF2-40B4-BE49-F238E27FC236}">
                <a16:creationId xmlns:a16="http://schemas.microsoft.com/office/drawing/2014/main" id="{C1427A0F-C55B-41DA-9224-3BD465AACE30}"/>
              </a:ext>
            </a:extLst>
          </p:cNvPr>
          <p:cNvSpPr txBox="1"/>
          <p:nvPr/>
        </p:nvSpPr>
        <p:spPr>
          <a:xfrm>
            <a:off x="999681" y="5581748"/>
            <a:ext cx="10383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、针对用户痛点提出本项目的解决方案。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、解决方案有创新性、有效性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60451" y="41211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产品介绍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54E8443-561E-4A6C-9B11-4D23E95170E9}"/>
              </a:ext>
            </a:extLst>
          </p:cNvPr>
          <p:cNvSpPr txBox="1"/>
          <p:nvPr/>
        </p:nvSpPr>
        <p:spPr>
          <a:xfrm>
            <a:off x="1057737" y="1706434"/>
            <a:ext cx="10383857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、此部分是</a:t>
            </a: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BP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的核心，用</a:t>
            </a: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1-3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页介绍项目的产品</a:t>
            </a:r>
            <a:endParaRPr lang="en-US" altLang="zh-CN" sz="2000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、大多数项目只有一个核心产品。个别项目如果产品太多，选择核心产品不要超过</a:t>
            </a: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个，或者总结陈述，让投资人抓住核心。  </a:t>
            </a:r>
            <a:endParaRPr lang="en-US" altLang="zh-CN" sz="2000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、介绍清楚项目后，可强调项目本身的创新性、示范性等优势和特点。</a:t>
            </a:r>
            <a:endParaRPr lang="en-US" altLang="zh-CN" sz="2000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4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、表达上，不要要过多沉溺于技术细节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      – 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避免长篇累牍</a:t>
            </a:r>
          </a:p>
          <a:p>
            <a:pPr>
              <a:lnSpc>
                <a:spcPct val="150000"/>
              </a:lnSpc>
            </a:pPr>
            <a:r>
              <a:rPr lang="en-US" altLang="zh-CN" sz="2000" dirty="0">
                <a:solidFill>
                  <a:schemeClr val="accent6"/>
                </a:solidFill>
                <a:ea typeface="微软雅黑" panose="020B0503020204020204" charset="-122"/>
              </a:rPr>
              <a:t>      – </a:t>
            </a:r>
            <a:r>
              <a:rPr lang="zh-CN" altLang="en-US" sz="2000" dirty="0">
                <a:solidFill>
                  <a:schemeClr val="accent6"/>
                </a:solidFill>
                <a:ea typeface="微软雅黑" panose="020B0503020204020204" charset="-122"/>
              </a:rPr>
              <a:t>避免与业术语</a:t>
            </a:r>
            <a:endParaRPr lang="en-US" altLang="zh-CN" sz="2000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endParaRPr lang="en-US" altLang="zh-CN" b="1" dirty="0">
              <a:solidFill>
                <a:schemeClr val="accent2"/>
              </a:solidFill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302253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6" name="直接箭头连接符 115"/>
          <p:cNvCxnSpPr/>
          <p:nvPr/>
        </p:nvCxnSpPr>
        <p:spPr>
          <a:xfrm>
            <a:off x="400685" y="2461895"/>
            <a:ext cx="11593195" cy="0"/>
          </a:xfrm>
          <a:prstGeom prst="straightConnector1">
            <a:avLst/>
          </a:prstGeom>
          <a:ln w="19050" cmpd="sng">
            <a:solidFill>
              <a:srgbClr val="0070C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MH_Other_1"/>
          <p:cNvSpPr/>
          <p:nvPr>
            <p:custDataLst>
              <p:tags r:id="rId1"/>
            </p:custDataLst>
          </p:nvPr>
        </p:nvSpPr>
        <p:spPr>
          <a:xfrm>
            <a:off x="-12065" y="1983105"/>
            <a:ext cx="12256135" cy="957580"/>
          </a:xfrm>
          <a:prstGeom prst="rect">
            <a:avLst/>
          </a:prstGeom>
          <a:solidFill>
            <a:srgbClr val="304371">
              <a:alpha val="22000"/>
            </a:srgbClr>
          </a:solidFill>
          <a:ln w="25400" cap="flat" cmpd="sng" algn="ctr">
            <a:noFill/>
            <a:prstDash val="solid"/>
          </a:ln>
          <a:effectLst/>
        </p:spPr>
        <p:txBody>
          <a:bodyPr lIns="68580" tIns="34290" rIns="68580" bIns="34290" anchor="ctr"/>
          <a:lstStyle/>
          <a:p>
            <a:pPr algn="ctr">
              <a:defRPr/>
            </a:pPr>
            <a:endParaRPr lang="zh-CN" altLang="en-US" sz="1400" kern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MH_Text_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9424035" y="1721485"/>
            <a:ext cx="1927225" cy="2966085"/>
          </a:xfrm>
          <a:prstGeom prst="roundRect">
            <a:avLst>
              <a:gd name="adj" fmla="val 5634"/>
            </a:avLst>
          </a:prstGeom>
          <a:solidFill>
            <a:schemeClr val="bg1"/>
          </a:solidFill>
          <a:ln>
            <a:solidFill>
              <a:srgbClr val="304371"/>
            </a:solidFill>
          </a:ln>
          <a:effectLst/>
        </p:spPr>
        <p:txBody>
          <a:bodyPr lIns="90000" tIns="180000" rIns="90000" bIns="90000"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endParaRPr lang="en-US" altLang="zh-CN" dirty="0">
              <a:solidFill>
                <a:srgbClr val="304371"/>
              </a:solidFill>
              <a:latin typeface="+mn-lt"/>
              <a:ea typeface="+mn-ea"/>
            </a:endParaRPr>
          </a:p>
        </p:txBody>
      </p:sp>
      <p:sp>
        <p:nvSpPr>
          <p:cNvPr id="6" name="MH_Text_1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873125" y="1721485"/>
            <a:ext cx="1927225" cy="2966085"/>
          </a:xfrm>
          <a:prstGeom prst="roundRect">
            <a:avLst>
              <a:gd name="adj" fmla="val 5634"/>
            </a:avLst>
          </a:prstGeom>
          <a:solidFill>
            <a:schemeClr val="bg1"/>
          </a:solidFill>
          <a:ln>
            <a:solidFill>
              <a:srgbClr val="304371"/>
            </a:solidFill>
          </a:ln>
          <a:effectLst/>
        </p:spPr>
        <p:txBody>
          <a:bodyPr lIns="90000" tIns="180000" rIns="90000" bIns="90000"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endParaRPr lang="en-US" altLang="zh-CN" dirty="0">
              <a:solidFill>
                <a:srgbClr val="304371"/>
              </a:solidFill>
              <a:latin typeface="+mn-lt"/>
              <a:ea typeface="+mn-ea"/>
            </a:endParaRPr>
          </a:p>
        </p:txBody>
      </p:sp>
      <p:sp>
        <p:nvSpPr>
          <p:cNvPr id="10" name="MH_Text_2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3583940" y="1720850"/>
            <a:ext cx="5042535" cy="2966085"/>
          </a:xfrm>
          <a:prstGeom prst="roundRect">
            <a:avLst>
              <a:gd name="adj" fmla="val 5634"/>
            </a:avLst>
          </a:prstGeom>
          <a:solidFill>
            <a:schemeClr val="bg1"/>
          </a:solidFill>
          <a:ln>
            <a:solidFill>
              <a:srgbClr val="304371"/>
            </a:solidFill>
          </a:ln>
          <a:effectLst/>
        </p:spPr>
        <p:txBody>
          <a:bodyPr lIns="90000" tIns="180000" rIns="90000" bIns="90000"/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lnSpc>
                <a:spcPct val="130000"/>
              </a:lnSpc>
              <a:defRPr/>
            </a:pPr>
            <a:endParaRPr lang="zh-CN" altLang="en-US" dirty="0">
              <a:solidFill>
                <a:srgbClr val="304371"/>
              </a:solidFill>
              <a:latin typeface="+mn-lt"/>
              <a:ea typeface="+mn-ea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65810" y="412115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商业模式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82320" y="780415"/>
            <a:ext cx="1291590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Business Model </a:t>
            </a:r>
          </a:p>
        </p:txBody>
      </p:sp>
      <p:sp>
        <p:nvSpPr>
          <p:cNvPr id="2" name="六边形 1"/>
          <p:cNvSpPr/>
          <p:nvPr/>
        </p:nvSpPr>
        <p:spPr>
          <a:xfrm>
            <a:off x="1199515" y="1983105"/>
            <a:ext cx="1273810" cy="770890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04371"/>
              </a:solidFill>
            </a:endParaRPr>
          </a:p>
        </p:txBody>
      </p:sp>
      <p:sp>
        <p:nvSpPr>
          <p:cNvPr id="3" name="六边形 2"/>
          <p:cNvSpPr/>
          <p:nvPr/>
        </p:nvSpPr>
        <p:spPr>
          <a:xfrm>
            <a:off x="5148580" y="1983105"/>
            <a:ext cx="1934210" cy="770255"/>
          </a:xfrm>
          <a:prstGeom prst="hexagon">
            <a:avLst/>
          </a:prstGeom>
          <a:solidFill>
            <a:srgbClr val="D2D6E0"/>
          </a:solidFill>
          <a:ln>
            <a:noFill/>
          </a:ln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04371"/>
              </a:solidFill>
            </a:endParaRPr>
          </a:p>
        </p:txBody>
      </p:sp>
      <p:sp>
        <p:nvSpPr>
          <p:cNvPr id="4" name="六边形 3"/>
          <p:cNvSpPr/>
          <p:nvPr/>
        </p:nvSpPr>
        <p:spPr>
          <a:xfrm>
            <a:off x="9750425" y="1983105"/>
            <a:ext cx="1273810" cy="771525"/>
          </a:xfrm>
          <a:prstGeom prst="hexagon">
            <a:avLst/>
          </a:prstGeom>
          <a:noFill/>
          <a:ln>
            <a:solidFill>
              <a:srgbClr val="30437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304371"/>
              </a:solidFill>
            </a:endParaRPr>
          </a:p>
        </p:txBody>
      </p:sp>
      <p:grpSp>
        <p:nvGrpSpPr>
          <p:cNvPr id="91" name="组合 90"/>
          <p:cNvGrpSpPr/>
          <p:nvPr/>
        </p:nvGrpSpPr>
        <p:grpSpPr>
          <a:xfrm>
            <a:off x="564515" y="4923790"/>
            <a:ext cx="11225530" cy="489854"/>
            <a:chOff x="1766" y="7393"/>
            <a:chExt cx="15560" cy="1212"/>
          </a:xfrm>
        </p:grpSpPr>
        <p:sp>
          <p:nvSpPr>
            <p:cNvPr id="84" name="燕尾形 83"/>
            <p:cNvSpPr/>
            <p:nvPr>
              <p:custDataLst>
                <p:tags r:id="rId5"/>
              </p:custDataLst>
            </p:nvPr>
          </p:nvSpPr>
          <p:spPr>
            <a:xfrm>
              <a:off x="1766" y="7393"/>
              <a:ext cx="3788" cy="1213"/>
            </a:xfrm>
            <a:prstGeom prst="chevron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r>
                <a:rPr lang="zh-CN" altLang="en-US" sz="2000" b="1" kern="0" dirty="0">
                  <a:latin typeface="微软雅黑" panose="020B0503020204020204" charset="-122"/>
                  <a:ea typeface="微软雅黑" panose="020B0503020204020204" charset="-122"/>
                  <a:cs typeface="+mj-cs"/>
                  <a:sym typeface="Arial" panose="020B0604020202020204" pitchFamily="34" charset="0"/>
                </a:rPr>
                <a:t>阶段一</a:t>
              </a:r>
            </a:p>
          </p:txBody>
        </p:sp>
        <p:sp>
          <p:nvSpPr>
            <p:cNvPr id="85" name="燕尾形 84"/>
            <p:cNvSpPr/>
            <p:nvPr>
              <p:custDataLst>
                <p:tags r:id="rId6"/>
              </p:custDataLst>
            </p:nvPr>
          </p:nvSpPr>
          <p:spPr>
            <a:xfrm>
              <a:off x="4939" y="7393"/>
              <a:ext cx="1366" cy="1213"/>
            </a:xfrm>
            <a:prstGeom prst="chevron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86" name="燕尾形 85"/>
            <p:cNvSpPr/>
            <p:nvPr>
              <p:custDataLst>
                <p:tags r:id="rId7"/>
              </p:custDataLst>
            </p:nvPr>
          </p:nvSpPr>
          <p:spPr>
            <a:xfrm>
              <a:off x="5690" y="7393"/>
              <a:ext cx="3788" cy="1213"/>
            </a:xfrm>
            <a:prstGeom prst="chevr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zh-CN" altLang="en-US" sz="2000" b="1" kern="0" dirty="0">
                  <a:latin typeface="微软雅黑" panose="020B0503020204020204" charset="-122"/>
                  <a:ea typeface="微软雅黑" panose="020B0503020204020204" charset="-122"/>
                  <a:cs typeface="+mj-cs"/>
                  <a:sym typeface="Arial" panose="020B0604020202020204" pitchFamily="34" charset="0"/>
                </a:rPr>
                <a:t>阶段二</a:t>
              </a:r>
            </a:p>
          </p:txBody>
        </p:sp>
        <p:sp>
          <p:nvSpPr>
            <p:cNvPr id="87" name="燕尾形 86"/>
            <p:cNvSpPr/>
            <p:nvPr>
              <p:custDataLst>
                <p:tags r:id="rId8"/>
              </p:custDataLst>
            </p:nvPr>
          </p:nvSpPr>
          <p:spPr>
            <a:xfrm>
              <a:off x="8863" y="7393"/>
              <a:ext cx="1366" cy="1213"/>
            </a:xfrm>
            <a:prstGeom prst="chevron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88" name="燕尾形 87"/>
            <p:cNvSpPr/>
            <p:nvPr>
              <p:custDataLst>
                <p:tags r:id="rId9"/>
              </p:custDataLst>
            </p:nvPr>
          </p:nvSpPr>
          <p:spPr>
            <a:xfrm>
              <a:off x="9614" y="7393"/>
              <a:ext cx="3788" cy="1213"/>
            </a:xfrm>
            <a:prstGeom prst="chevron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r>
                <a:rPr lang="zh-CN" altLang="en-US" sz="2000" b="1" kern="0" dirty="0">
                  <a:latin typeface="微软雅黑" panose="020B0503020204020204" charset="-122"/>
                  <a:ea typeface="微软雅黑" panose="020B0503020204020204" charset="-122"/>
                  <a:cs typeface="+mj-cs"/>
                  <a:sym typeface="Arial" panose="020B0604020202020204" pitchFamily="34" charset="0"/>
                </a:rPr>
                <a:t>阶段三</a:t>
              </a:r>
            </a:p>
          </p:txBody>
        </p:sp>
        <p:sp>
          <p:nvSpPr>
            <p:cNvPr id="89" name="燕尾形 88"/>
            <p:cNvSpPr/>
            <p:nvPr>
              <p:custDataLst>
                <p:tags r:id="rId10"/>
              </p:custDataLst>
            </p:nvPr>
          </p:nvSpPr>
          <p:spPr>
            <a:xfrm>
              <a:off x="12787" y="7393"/>
              <a:ext cx="1366" cy="1213"/>
            </a:xfrm>
            <a:prstGeom prst="chevron">
              <a:avLst/>
            </a:prstGeom>
            <a:solidFill>
              <a:srgbClr val="FFFFFF"/>
            </a:solidFill>
            <a:ln>
              <a:noFill/>
            </a:ln>
            <a:effectLst>
              <a:outerShdw blurRad="50800" dist="38100" dir="10800000" algn="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rmAutofit/>
            </a:bodyPr>
            <a:lstStyle/>
            <a:p>
              <a:pPr algn="ctr"/>
              <a:endParaRPr lang="zh-CN" altLang="en-US">
                <a:solidFill>
                  <a:schemeClr val="tx1"/>
                </a:solidFill>
                <a:sym typeface="Arial" panose="020B0604020202020204" pitchFamily="34" charset="0"/>
              </a:endParaRPr>
            </a:p>
          </p:txBody>
        </p:sp>
        <p:sp>
          <p:nvSpPr>
            <p:cNvPr id="90" name="燕尾形 89"/>
            <p:cNvSpPr/>
            <p:nvPr>
              <p:custDataLst>
                <p:tags r:id="rId11"/>
              </p:custDataLst>
            </p:nvPr>
          </p:nvSpPr>
          <p:spPr>
            <a:xfrm>
              <a:off x="13538" y="7393"/>
              <a:ext cx="3788" cy="1213"/>
            </a:xfrm>
            <a:prstGeom prst="chevron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>
              <a:normAutofit/>
            </a:bodyPr>
            <a:lstStyle/>
            <a:p>
              <a:pPr algn="ctr"/>
              <a:r>
                <a:rPr lang="zh-CN" altLang="en-US" sz="2000" b="1" kern="0" dirty="0">
                  <a:latin typeface="微软雅黑" panose="020B0503020204020204" charset="-122"/>
                  <a:ea typeface="微软雅黑" panose="020B0503020204020204" charset="-122"/>
                  <a:cs typeface="+mj-cs"/>
                  <a:sym typeface="Arial" panose="020B0604020202020204" pitchFamily="34" charset="0"/>
                </a:rPr>
                <a:t>阶段四</a:t>
              </a:r>
            </a:p>
          </p:txBody>
        </p:sp>
      </p:grpSp>
      <p:sp>
        <p:nvSpPr>
          <p:cNvPr id="92" name="文本框 91"/>
          <p:cNvSpPr txBox="1"/>
          <p:nvPr/>
        </p:nvSpPr>
        <p:spPr>
          <a:xfrm>
            <a:off x="1319759" y="2119630"/>
            <a:ext cx="1139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盈利一</a:t>
            </a:r>
            <a:endParaRPr lang="zh-CN" altLang="en-US" sz="2400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3" name="文本框 92"/>
          <p:cNvSpPr txBox="1"/>
          <p:nvPr/>
        </p:nvSpPr>
        <p:spPr>
          <a:xfrm>
            <a:off x="5608880" y="2138045"/>
            <a:ext cx="146875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盈利二</a:t>
            </a:r>
            <a:endParaRPr lang="zh-CN" altLang="en-US" sz="2400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96" name="文本框 95"/>
          <p:cNvSpPr txBox="1"/>
          <p:nvPr/>
        </p:nvSpPr>
        <p:spPr>
          <a:xfrm>
            <a:off x="9772650" y="2138680"/>
            <a:ext cx="12293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</a:rPr>
              <a:t>盈利三</a:t>
            </a:r>
          </a:p>
        </p:txBody>
      </p:sp>
      <p:sp>
        <p:nvSpPr>
          <p:cNvPr id="117" name="流程图: 联系 116"/>
          <p:cNvSpPr/>
          <p:nvPr/>
        </p:nvSpPr>
        <p:spPr>
          <a:xfrm>
            <a:off x="324485" y="2428240"/>
            <a:ext cx="76200" cy="76200"/>
          </a:xfrm>
          <a:prstGeom prst="flowChartConnector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409700" y="1352550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4472C4"/>
                </a:solidFill>
              </a:rPr>
              <a:t>近期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0039350" y="1352550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>
                <a:solidFill>
                  <a:srgbClr val="4472C4"/>
                </a:solidFill>
              </a:rPr>
              <a:t>远期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26760" y="1353185"/>
            <a:ext cx="64262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>
                <a:solidFill>
                  <a:srgbClr val="4472C4"/>
                </a:solidFill>
              </a:rPr>
              <a:t>中期</a:t>
            </a:r>
          </a:p>
        </p:txBody>
      </p:sp>
      <p:sp>
        <p:nvSpPr>
          <p:cNvPr id="33" name="文本框 32"/>
          <p:cNvSpPr txBox="1"/>
          <p:nvPr/>
        </p:nvSpPr>
        <p:spPr>
          <a:xfrm>
            <a:off x="4318007" y="5448904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式例：沉淀</a:t>
            </a:r>
          </a:p>
        </p:txBody>
      </p:sp>
      <p:sp>
        <p:nvSpPr>
          <p:cNvPr id="35" name="文本框 34"/>
          <p:cNvSpPr txBox="1"/>
          <p:nvPr/>
        </p:nvSpPr>
        <p:spPr>
          <a:xfrm>
            <a:off x="1314450" y="5448905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  <a:sym typeface="Arial" panose="020B0604020202020204" pitchFamily="34" charset="0"/>
              </a:rPr>
              <a:t>聚合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7050803" y="5448904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式例：基金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9942132" y="5448904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式例：产业</a:t>
            </a:r>
          </a:p>
        </p:txBody>
      </p:sp>
      <p:sp>
        <p:nvSpPr>
          <p:cNvPr id="39" name="文本框 38"/>
          <p:cNvSpPr txBox="1"/>
          <p:nvPr/>
        </p:nvSpPr>
        <p:spPr>
          <a:xfrm>
            <a:off x="1367955" y="2984761"/>
            <a:ext cx="2118542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媒体业务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政府服务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已验证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3797238" y="2983265"/>
            <a:ext cx="480008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会员服务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:FA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社群认证会员【已验证】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智慧赛事：赛事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SAAS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系统；赛事追踪数据服务【部分验证】</a:t>
            </a:r>
          </a:p>
          <a:p>
            <a:pPr>
              <a:lnSpc>
                <a:spcPct val="15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智慧双创：智慧双创城市解决方案；科技企业数据看板【意向验证】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46" name="文本框 45"/>
          <p:cNvSpPr txBox="1"/>
          <p:nvPr/>
        </p:nvSpPr>
        <p:spPr>
          <a:xfrm>
            <a:off x="9810385" y="3138430"/>
            <a:ext cx="1447227" cy="118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lnSpc>
                <a:spcPct val="130000"/>
              </a:lnSpc>
            </a:pP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FA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业务佣金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股权收入</a:t>
            </a:r>
          </a:p>
          <a:p>
            <a:pPr>
              <a:lnSpc>
                <a:spcPct val="130000"/>
              </a:lnSpc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未来：领跟投基金</a:t>
            </a:r>
          </a:p>
        </p:txBody>
      </p:sp>
      <p:sp>
        <p:nvSpPr>
          <p:cNvPr id="34" name="文本框 33">
            <a:extLst>
              <a:ext uri="{FF2B5EF4-FFF2-40B4-BE49-F238E27FC236}">
                <a16:creationId xmlns:a16="http://schemas.microsoft.com/office/drawing/2014/main" id="{83F9D6FA-65FA-4F1E-90D2-DA0644CCCB8D}"/>
              </a:ext>
            </a:extLst>
          </p:cNvPr>
          <p:cNvSpPr txBox="1"/>
          <p:nvPr/>
        </p:nvSpPr>
        <p:spPr>
          <a:xfrm>
            <a:off x="967403" y="5793416"/>
            <a:ext cx="103838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、商业模式：项目提供给客户的价值、实现方式、经济价值得以实现的逻辑和闭环。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、盈利模式：商业模式包含盈利模式，但不完全等同于盈利模式。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41605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60452" y="412115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竞品分析</a:t>
            </a:r>
            <a:endParaRPr lang="zh-CN" altLang="en-US" b="1" dirty="0">
              <a:solidFill>
                <a:srgbClr val="304371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  <a:sym typeface="+mn-ea"/>
            </a:endParaRPr>
          </a:p>
        </p:txBody>
      </p:sp>
      <p:grpSp>
        <p:nvGrpSpPr>
          <p:cNvPr id="2" name="组合 1"/>
          <p:cNvGrpSpPr/>
          <p:nvPr/>
        </p:nvGrpSpPr>
        <p:grpSpPr>
          <a:xfrm>
            <a:off x="2554565" y="1590443"/>
            <a:ext cx="8078278" cy="1053290"/>
            <a:chOff x="2579" y="4811"/>
            <a:chExt cx="10584" cy="1380"/>
          </a:xfrm>
        </p:grpSpPr>
        <p:sp>
          <p:nvSpPr>
            <p:cNvPr id="6" name="任意多边形 5"/>
            <p:cNvSpPr/>
            <p:nvPr>
              <p:custDataLst>
                <p:tags r:id="rId2"/>
              </p:custDataLst>
            </p:nvPr>
          </p:nvSpPr>
          <p:spPr>
            <a:xfrm>
              <a:off x="2579" y="5925"/>
              <a:ext cx="10584" cy="266"/>
            </a:xfrm>
            <a:custGeom>
              <a:avLst/>
              <a:gdLst>
                <a:gd name="connsiteX0" fmla="*/ 0 w 5626100"/>
                <a:gd name="connsiteY0" fmla="*/ 0 h 3378200"/>
                <a:gd name="connsiteX1" fmla="*/ 5626100 w 5626100"/>
                <a:gd name="connsiteY1" fmla="*/ 0 h 3378200"/>
                <a:gd name="connsiteX2" fmla="*/ 5626100 w 5626100"/>
                <a:gd name="connsiteY2" fmla="*/ 2324100 h 3378200"/>
                <a:gd name="connsiteX3" fmla="*/ 88900 w 5626100"/>
                <a:gd name="connsiteY3" fmla="*/ 2324100 h 3378200"/>
                <a:gd name="connsiteX4" fmla="*/ 88900 w 5626100"/>
                <a:gd name="connsiteY4" fmla="*/ 3378200 h 3378200"/>
                <a:gd name="connsiteX5" fmla="*/ 50800 w 5626100"/>
                <a:gd name="connsiteY5" fmla="*/ 3378200 h 3378200"/>
                <a:gd name="connsiteX0-1" fmla="*/ 0 w 5626100"/>
                <a:gd name="connsiteY0-2" fmla="*/ 0 h 3378200"/>
                <a:gd name="connsiteX1-3" fmla="*/ 5626100 w 5626100"/>
                <a:gd name="connsiteY1-4" fmla="*/ 0 h 3378200"/>
                <a:gd name="connsiteX2-5" fmla="*/ 5626100 w 5626100"/>
                <a:gd name="connsiteY2-6" fmla="*/ 2324100 h 3378200"/>
                <a:gd name="connsiteX3-7" fmla="*/ 88900 w 5626100"/>
                <a:gd name="connsiteY3-8" fmla="*/ 2324100 h 3378200"/>
                <a:gd name="connsiteX4-9" fmla="*/ 88900 w 5626100"/>
                <a:gd name="connsiteY4-10" fmla="*/ 3378200 h 3378200"/>
                <a:gd name="connsiteX0-11" fmla="*/ 0 w 5626100"/>
                <a:gd name="connsiteY0-12" fmla="*/ 0 h 3378200"/>
                <a:gd name="connsiteX1-13" fmla="*/ 5626100 w 5626100"/>
                <a:gd name="connsiteY1-14" fmla="*/ 0 h 3378200"/>
                <a:gd name="connsiteX2-15" fmla="*/ 88900 w 5626100"/>
                <a:gd name="connsiteY2-16" fmla="*/ 2324100 h 3378200"/>
                <a:gd name="connsiteX3-17" fmla="*/ 88900 w 5626100"/>
                <a:gd name="connsiteY3-18" fmla="*/ 3378200 h 3378200"/>
                <a:gd name="connsiteX0-19" fmla="*/ 0 w 5626100"/>
                <a:gd name="connsiteY0-20" fmla="*/ 0 h 3378200"/>
                <a:gd name="connsiteX1-21" fmla="*/ 5626100 w 5626100"/>
                <a:gd name="connsiteY1-22" fmla="*/ 0 h 3378200"/>
                <a:gd name="connsiteX2-23" fmla="*/ 88900 w 5626100"/>
                <a:gd name="connsiteY2-24" fmla="*/ 3378200 h 3378200"/>
                <a:gd name="connsiteX0-25" fmla="*/ 0 w 5626100"/>
                <a:gd name="connsiteY0-26" fmla="*/ 0 h 0"/>
                <a:gd name="connsiteX1-27" fmla="*/ 5626100 w 5626100"/>
                <a:gd name="connsiteY1-28" fmla="*/ 0 h 0"/>
              </a:gdLst>
              <a:ahLst/>
              <a:cxnLst>
                <a:cxn ang="0">
                  <a:pos x="connsiteX0-25" y="connsiteY0-26"/>
                </a:cxn>
                <a:cxn ang="0">
                  <a:pos x="connsiteX1-27" y="connsiteY1-28"/>
                </a:cxn>
              </a:cxnLst>
              <a:rect l="l" t="t" r="r" b="b"/>
              <a:pathLst>
                <a:path w="5626100">
                  <a:moveTo>
                    <a:pt x="0" y="0"/>
                  </a:moveTo>
                  <a:lnTo>
                    <a:pt x="5626100" y="0"/>
                  </a:lnTo>
                </a:path>
              </a:pathLst>
            </a:custGeom>
            <a:noFill/>
            <a:ln w="19050">
              <a:solidFill>
                <a:srgbClr val="33B7C6"/>
              </a:solidFill>
              <a:tailEnd type="triangle" w="lg" len="lg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ym typeface="Arial" panose="020B0604020202020204" pitchFamily="34" charset="0"/>
              </a:endParaRPr>
            </a:p>
          </p:txBody>
        </p:sp>
        <p:sp>
          <p:nvSpPr>
            <p:cNvPr id="13" name="文本框 12"/>
            <p:cNvSpPr txBox="1"/>
            <p:nvPr>
              <p:custDataLst>
                <p:tags r:id="rId3"/>
              </p:custDataLst>
            </p:nvPr>
          </p:nvSpPr>
          <p:spPr>
            <a:xfrm>
              <a:off x="3207" y="4854"/>
              <a:ext cx="2272" cy="787"/>
            </a:xfrm>
            <a:prstGeom prst="roundRect">
              <a:avLst/>
            </a:prstGeom>
            <a:solidFill>
              <a:srgbClr val="33B7C6"/>
            </a:solidFill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zh-CN" altLang="en-US" b="1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Arial" panose="020B0604020202020204" pitchFamily="34" charset="0"/>
                </a:rPr>
                <a:t>竞品</a:t>
              </a:r>
              <a:r>
                <a:rPr lang="en-US" altLang="zh-CN" b="1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Arial" panose="020B0604020202020204" pitchFamily="34" charset="0"/>
                </a:rPr>
                <a:t>1</a:t>
              </a:r>
              <a:endParaRPr lang="zh-CN" altLang="en-US" b="1" dirty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endParaRPr>
            </a:p>
          </p:txBody>
        </p:sp>
        <p:sp>
          <p:nvSpPr>
            <p:cNvPr id="5" name="文本框 4"/>
            <p:cNvSpPr txBox="1"/>
            <p:nvPr>
              <p:custDataLst>
                <p:tags r:id="rId4"/>
              </p:custDataLst>
            </p:nvPr>
          </p:nvSpPr>
          <p:spPr>
            <a:xfrm>
              <a:off x="6446" y="4811"/>
              <a:ext cx="2272" cy="787"/>
            </a:xfrm>
            <a:prstGeom prst="roundRect">
              <a:avLst/>
            </a:prstGeom>
            <a:solidFill>
              <a:srgbClr val="33B7C6"/>
            </a:solidFill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zh-CN" altLang="en-US" b="1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Arial" panose="020B0604020202020204" pitchFamily="34" charset="0"/>
                </a:rPr>
                <a:t>竞品</a:t>
              </a:r>
              <a:r>
                <a:rPr lang="en-US" altLang="zh-CN" b="1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Arial" panose="020B0604020202020204" pitchFamily="34" charset="0"/>
                </a:rPr>
                <a:t>2</a:t>
              </a:r>
              <a:endParaRPr lang="zh-CN" altLang="en-US" b="1" dirty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endParaRPr>
            </a:p>
          </p:txBody>
        </p:sp>
        <p:sp>
          <p:nvSpPr>
            <p:cNvPr id="11" name="文本框 10"/>
            <p:cNvSpPr txBox="1"/>
            <p:nvPr>
              <p:custDataLst>
                <p:tags r:id="rId5"/>
              </p:custDataLst>
            </p:nvPr>
          </p:nvSpPr>
          <p:spPr>
            <a:xfrm>
              <a:off x="9362" y="4836"/>
              <a:ext cx="2169" cy="787"/>
            </a:xfrm>
            <a:prstGeom prst="roundRect">
              <a:avLst/>
            </a:prstGeom>
            <a:solidFill>
              <a:srgbClr val="33B7C6"/>
            </a:solidFill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zh-CN" altLang="en-US" b="1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Arial" panose="020B0604020202020204" pitchFamily="34" charset="0"/>
                </a:rPr>
                <a:t>竞品</a:t>
              </a:r>
              <a:r>
                <a:rPr lang="en-US" altLang="zh-CN" b="1">
                  <a:solidFill>
                    <a:schemeClr val="bg1"/>
                  </a:solidFill>
                  <a:latin typeface="+mj-lt"/>
                  <a:ea typeface="+mj-ea"/>
                  <a:cs typeface="+mj-cs"/>
                  <a:sym typeface="Arial" panose="020B0604020202020204" pitchFamily="34" charset="0"/>
                </a:rPr>
                <a:t>3</a:t>
              </a:r>
              <a:endParaRPr lang="en-US" altLang="zh-CN" b="1" dirty="0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1508978" y="1747756"/>
            <a:ext cx="12306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rgbClr val="33B7C6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</a:rPr>
              <a:t>竞品</a:t>
            </a:r>
            <a:endParaRPr lang="zh-CN" altLang="en-US" b="1" dirty="0">
              <a:solidFill>
                <a:srgbClr val="33B7C6"/>
              </a:solidFill>
              <a:latin typeface="微软雅黑" panose="020B0503020204020204" charset="-122"/>
              <a:ea typeface="微软雅黑" panose="020B0503020204020204" charset="-122"/>
              <a:cs typeface="Arial Unicode MS" panose="020B0604020202020204" charset="-122"/>
            </a:endParaRPr>
          </a:p>
        </p:txBody>
      </p:sp>
      <p:sp>
        <p:nvSpPr>
          <p:cNvPr id="42" name="六边形 41"/>
          <p:cNvSpPr/>
          <p:nvPr/>
        </p:nvSpPr>
        <p:spPr>
          <a:xfrm>
            <a:off x="1182330" y="1340876"/>
            <a:ext cx="1372235" cy="1144905"/>
          </a:xfrm>
          <a:prstGeom prst="hexagon">
            <a:avLst/>
          </a:prstGeom>
          <a:noFill/>
          <a:ln w="22225">
            <a:solidFill>
              <a:srgbClr val="33B7C6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3409837" y="1267552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</a:t>
            </a: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例：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699869" y="1243570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</a:t>
            </a: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例：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7989902" y="1255929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</a:t>
            </a: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例：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154E8443-561E-4A6C-9B11-4D23E95170E9}"/>
              </a:ext>
            </a:extLst>
          </p:cNvPr>
          <p:cNvSpPr txBox="1"/>
          <p:nvPr/>
        </p:nvSpPr>
        <p:spPr>
          <a:xfrm>
            <a:off x="1078865" y="5059234"/>
            <a:ext cx="1038385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>
                <a:solidFill>
                  <a:schemeClr val="accent6"/>
                </a:solidFill>
                <a:ea typeface="微软雅黑" panose="020B0503020204020204" charset="-122"/>
              </a:rPr>
              <a:t>NOTE</a:t>
            </a:r>
            <a:r>
              <a:rPr lang="zh-CN" altLang="en-US" b="1" dirty="0">
                <a:solidFill>
                  <a:schemeClr val="accent6"/>
                </a:solidFill>
                <a:ea typeface="微软雅黑" panose="020B0503020204020204" charset="-122"/>
              </a:rPr>
              <a:t>：</a:t>
            </a:r>
            <a:endParaRPr lang="en-US" altLang="zh-CN" b="1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 fontAlgn="base"/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、找出和自己项目细分的竞争对手。千万不要泛泛。避免：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1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）说自己没有竞品 </a:t>
            </a:r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）竞品找的不准确。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 fontAlgn="base"/>
            <a:r>
              <a:rPr lang="en-US" altLang="zh-CN" dirty="0">
                <a:solidFill>
                  <a:schemeClr val="accent6"/>
                </a:solidFill>
                <a:ea typeface="微软雅黑" panose="020B0503020204020204" charset="-122"/>
              </a:rPr>
              <a:t>2</a:t>
            </a:r>
            <a:r>
              <a:rPr lang="zh-CN" altLang="en-US" dirty="0">
                <a:solidFill>
                  <a:schemeClr val="accent6"/>
                </a:solidFill>
                <a:ea typeface="微软雅黑" panose="020B0503020204020204" charset="-122"/>
              </a:rPr>
              <a:t>、竞争对手包含直接竞争对手、间接竞争对手、潜在竞争对手。</a:t>
            </a:r>
            <a:endParaRPr lang="en-US" altLang="zh-CN" dirty="0">
              <a:solidFill>
                <a:schemeClr val="accent6"/>
              </a:solidFill>
              <a:ea typeface="微软雅黑" panose="020B0503020204020204" charset="-122"/>
            </a:endParaRPr>
          </a:p>
          <a:p>
            <a:pPr fontAlgn="base"/>
            <a:r>
              <a:rPr lang="en-US" altLang="zh-CN" noProof="1">
                <a:solidFill>
                  <a:schemeClr val="accent6"/>
                </a:solidFill>
                <a:ea typeface="微软雅黑" panose="020B0503020204020204" charset="-122"/>
              </a:rPr>
              <a:t>3</a:t>
            </a:r>
            <a:r>
              <a:rPr lang="zh-CN" altLang="en-US" noProof="1">
                <a:solidFill>
                  <a:schemeClr val="accent6"/>
                </a:solidFill>
                <a:ea typeface="微软雅黑" panose="020B0503020204020204" charset="-122"/>
              </a:rPr>
              <a:t>、竞品分析可以用表格形式呈现，可以包含竞品名称、解决方式或特点、运营和发展状况、融资状况（融资额、阶段等。）</a:t>
            </a:r>
            <a:endParaRPr lang="en-US" altLang="zh-CN" noProof="1">
              <a:solidFill>
                <a:schemeClr val="accent6"/>
              </a:solidFill>
              <a:ea typeface="微软雅黑" panose="020B0503020204020204" charset="-122"/>
            </a:endParaRPr>
          </a:p>
          <a:p>
            <a:pPr fontAlgn="base"/>
            <a:r>
              <a:rPr lang="en-US" altLang="zh-CN" noProof="1">
                <a:solidFill>
                  <a:schemeClr val="accent6"/>
                </a:solidFill>
                <a:ea typeface="微软雅黑" panose="020B0503020204020204" charset="-122"/>
              </a:rPr>
              <a:t>4</a:t>
            </a:r>
            <a:r>
              <a:rPr lang="zh-CN" altLang="en-US" noProof="1">
                <a:solidFill>
                  <a:schemeClr val="accent6"/>
                </a:solidFill>
                <a:ea typeface="微软雅黑" panose="020B0503020204020204" charset="-122"/>
              </a:rPr>
              <a:t>、下一页选取一个项目做示范，可参考。不一定这么细，尽可能详实、客观</a:t>
            </a:r>
          </a:p>
        </p:txBody>
      </p:sp>
      <p:graphicFrame>
        <p:nvGraphicFramePr>
          <p:cNvPr id="18" name="表格 17">
            <a:extLst>
              <a:ext uri="{FF2B5EF4-FFF2-40B4-BE49-F238E27FC236}">
                <a16:creationId xmlns:a16="http://schemas.microsoft.com/office/drawing/2014/main" id="{D025E864-CE57-4D59-A2EC-B73940000B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869850"/>
              </p:ext>
            </p:extLst>
          </p:nvPr>
        </p:nvGraphicFramePr>
        <p:xfrm>
          <a:off x="1189664" y="2693059"/>
          <a:ext cx="9405765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744">
                  <a:extLst>
                    <a:ext uri="{9D8B030D-6E8A-4147-A177-3AD203B41FA5}">
                      <a16:colId xmlns:a16="http://schemas.microsoft.com/office/drawing/2014/main" val="1752155679"/>
                    </a:ext>
                  </a:extLst>
                </a:gridCol>
                <a:gridCol w="1974131">
                  <a:extLst>
                    <a:ext uri="{9D8B030D-6E8A-4147-A177-3AD203B41FA5}">
                      <a16:colId xmlns:a16="http://schemas.microsoft.com/office/drawing/2014/main" val="1791696984"/>
                    </a:ext>
                  </a:extLst>
                </a:gridCol>
                <a:gridCol w="2380062">
                  <a:extLst>
                    <a:ext uri="{9D8B030D-6E8A-4147-A177-3AD203B41FA5}">
                      <a16:colId xmlns:a16="http://schemas.microsoft.com/office/drawing/2014/main" val="1704105136"/>
                    </a:ext>
                  </a:extLst>
                </a:gridCol>
                <a:gridCol w="1857094">
                  <a:extLst>
                    <a:ext uri="{9D8B030D-6E8A-4147-A177-3AD203B41FA5}">
                      <a16:colId xmlns:a16="http://schemas.microsoft.com/office/drawing/2014/main" val="1145973745"/>
                    </a:ext>
                  </a:extLst>
                </a:gridCol>
                <a:gridCol w="1524734">
                  <a:extLst>
                    <a:ext uri="{9D8B030D-6E8A-4147-A177-3AD203B41FA5}">
                      <a16:colId xmlns:a16="http://schemas.microsoft.com/office/drawing/2014/main" val="25509389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    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    </a:t>
                      </a:r>
                      <a:r>
                        <a:rPr lang="zh-CN" altLang="en-US"/>
                        <a:t>产品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dirty="0"/>
                        <a:t> </a:t>
                      </a:r>
                      <a:r>
                        <a:rPr lang="zh-CN" altLang="en-US" dirty="0"/>
                        <a:t>特点分析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运营和发展状况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  </a:t>
                      </a:r>
                      <a:r>
                        <a:rPr lang="zh-CN" altLang="en-US"/>
                        <a:t>融资状况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70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/>
                        <a:t>   </a:t>
                      </a:r>
                      <a:r>
                        <a:rPr lang="zh-CN" altLang="en-US"/>
                        <a:t>竞品</a:t>
                      </a:r>
                      <a:r>
                        <a:rPr lang="en-US" altLang="zh-CN"/>
                        <a:t>1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1394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  竞品</a:t>
                      </a:r>
                      <a:r>
                        <a:rPr lang="en-US" altLang="zh-CN"/>
                        <a:t>2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26561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 竞品</a:t>
                      </a:r>
                      <a:r>
                        <a:rPr lang="en-US" altLang="zh-CN"/>
                        <a:t>3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14733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 竞品</a:t>
                      </a:r>
                      <a:r>
                        <a:rPr lang="en-US" altLang="zh-CN"/>
                        <a:t>4</a:t>
                      </a:r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512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zh-CN" altLang="en-US"/>
                        <a:t>我们项目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6583676"/>
                  </a:ext>
                </a:extLst>
              </a:tr>
            </a:tbl>
          </a:graphicData>
        </a:graphic>
      </p:graphicFrame>
      <p:sp>
        <p:nvSpPr>
          <p:cNvPr id="21" name="文本框 20">
            <a:extLst>
              <a:ext uri="{FF2B5EF4-FFF2-40B4-BE49-F238E27FC236}">
                <a16:creationId xmlns:a16="http://schemas.microsoft.com/office/drawing/2014/main" id="{A750DDD3-98EF-405F-B971-E780321C42E3}"/>
              </a:ext>
            </a:extLst>
          </p:cNvPr>
          <p:cNvSpPr txBox="1"/>
          <p:nvPr>
            <p:custDataLst>
              <p:tags r:id="rId1"/>
            </p:custDataLst>
          </p:nvPr>
        </p:nvSpPr>
        <p:spPr>
          <a:xfrm>
            <a:off x="9737308" y="1580169"/>
            <a:ext cx="1561820" cy="600681"/>
          </a:xfrm>
          <a:prstGeom prst="roundRect">
            <a:avLst/>
          </a:prstGeom>
          <a:solidFill>
            <a:srgbClr val="33B7C6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竞品</a:t>
            </a:r>
            <a:r>
              <a:rPr lang="en-US" altLang="zh-CN" b="1">
                <a:solidFill>
                  <a:schemeClr val="bg1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rPr>
              <a:t>4</a:t>
            </a:r>
            <a:endParaRPr lang="en-US" altLang="zh-CN" b="1" dirty="0">
              <a:solidFill>
                <a:schemeClr val="bg1"/>
              </a:solidFill>
              <a:latin typeface="+mj-lt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2" name="文本框 21">
            <a:extLst>
              <a:ext uri="{FF2B5EF4-FFF2-40B4-BE49-F238E27FC236}">
                <a16:creationId xmlns:a16="http://schemas.microsoft.com/office/drawing/2014/main" id="{66B56E6D-5E72-4C6B-BB82-5146A5720657}"/>
              </a:ext>
            </a:extLst>
          </p:cNvPr>
          <p:cNvSpPr txBox="1"/>
          <p:nvPr/>
        </p:nvSpPr>
        <p:spPr>
          <a:xfrm>
            <a:off x="9767958" y="1264364"/>
            <a:ext cx="19083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</a:t>
            </a:r>
            <a:r>
              <a:rPr lang="zh-CN" altLang="en-US" sz="120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例：</a:t>
            </a:r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10989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65810" y="412115"/>
            <a:ext cx="109728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b="1" dirty="0">
                <a:solidFill>
                  <a:srgbClr val="304371"/>
                </a:solidFill>
                <a:latin typeface="微软雅黑" panose="020B0503020204020204" charset="-122"/>
                <a:ea typeface="微软雅黑" panose="020B0503020204020204" charset="-122"/>
                <a:cs typeface="Arial Unicode MS" panose="020B0604020202020204" charset="-122"/>
                <a:sym typeface="+mn-ea"/>
              </a:rPr>
              <a:t>竞争优势</a:t>
            </a:r>
          </a:p>
        </p:txBody>
      </p:sp>
      <p:sp>
        <p:nvSpPr>
          <p:cNvPr id="30" name="文本框 29"/>
          <p:cNvSpPr txBox="1"/>
          <p:nvPr/>
        </p:nvSpPr>
        <p:spPr>
          <a:xfrm>
            <a:off x="776605" y="780415"/>
            <a:ext cx="2080895" cy="275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1200" dirty="0">
                <a:solidFill>
                  <a:srgbClr val="304371"/>
                </a:solidFill>
                <a:latin typeface="Calibri" panose="020F0502020204030204" charset="0"/>
                <a:sym typeface="+mn-ea"/>
              </a:rPr>
              <a:t>Competitive Advantages</a:t>
            </a:r>
          </a:p>
        </p:txBody>
      </p:sp>
      <p:grpSp>
        <p:nvGrpSpPr>
          <p:cNvPr id="160" name="组合 159"/>
          <p:cNvGrpSpPr/>
          <p:nvPr/>
        </p:nvGrpSpPr>
        <p:grpSpPr>
          <a:xfrm>
            <a:off x="3193415" y="1508760"/>
            <a:ext cx="5792457" cy="4869180"/>
            <a:chOff x="4835" y="2021"/>
            <a:chExt cx="9316" cy="8023"/>
          </a:xfrm>
        </p:grpSpPr>
        <p:sp>
          <p:nvSpPr>
            <p:cNvPr id="93" name="六边形 92"/>
            <p:cNvSpPr/>
            <p:nvPr>
              <p:custDataLst>
                <p:tags r:id="rId1"/>
              </p:custDataLst>
            </p:nvPr>
          </p:nvSpPr>
          <p:spPr>
            <a:xfrm>
              <a:off x="4835" y="2021"/>
              <a:ext cx="4473" cy="3856"/>
            </a:xfrm>
            <a:prstGeom prst="hexagon">
              <a:avLst/>
            </a:prstGeom>
            <a:solidFill>
              <a:srgbClr val="002060"/>
            </a:solidFill>
            <a:ln w="762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94" name="任意多边形: 形状 5"/>
            <p:cNvSpPr/>
            <p:nvPr>
              <p:custDataLst>
                <p:tags r:id="rId2"/>
              </p:custDataLst>
            </p:nvPr>
          </p:nvSpPr>
          <p:spPr>
            <a:xfrm>
              <a:off x="8330" y="3976"/>
              <a:ext cx="1055" cy="1955"/>
            </a:xfrm>
            <a:custGeom>
              <a:avLst/>
              <a:gdLst>
                <a:gd name="connsiteX0" fmla="*/ 507765 w 549987"/>
                <a:gd name="connsiteY0" fmla="*/ 0 h 1019174"/>
                <a:gd name="connsiteX1" fmla="*/ 549987 w 549987"/>
                <a:gd name="connsiteY1" fmla="*/ 0 h 1019174"/>
                <a:gd name="connsiteX2" fmla="*/ 549987 w 549987"/>
                <a:gd name="connsiteY2" fmla="*/ 1019174 h 1019174"/>
                <a:gd name="connsiteX3" fmla="*/ 0 w 549987"/>
                <a:gd name="connsiteY3" fmla="*/ 1019174 h 101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9987" h="1019174">
                  <a:moveTo>
                    <a:pt x="507765" y="0"/>
                  </a:moveTo>
                  <a:lnTo>
                    <a:pt x="549987" y="0"/>
                  </a:lnTo>
                  <a:lnTo>
                    <a:pt x="549987" y="1019174"/>
                  </a:lnTo>
                  <a:lnTo>
                    <a:pt x="0" y="1019174"/>
                  </a:lnTo>
                  <a:close/>
                </a:path>
              </a:pathLst>
            </a:custGeom>
            <a:solidFill>
              <a:srgbClr val="002060"/>
            </a:solidFill>
            <a:ln w="12700" cap="flat" cmpd="sng" algn="ctr">
              <a:solidFill>
                <a:srgbClr val="00206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95" name="六边形 94"/>
            <p:cNvSpPr/>
            <p:nvPr>
              <p:custDataLst>
                <p:tags r:id="rId3"/>
              </p:custDataLst>
            </p:nvPr>
          </p:nvSpPr>
          <p:spPr>
            <a:xfrm>
              <a:off x="9678" y="2021"/>
              <a:ext cx="4473" cy="3856"/>
            </a:xfrm>
            <a:prstGeom prst="hexagon">
              <a:avLst/>
            </a:prstGeom>
            <a:solidFill>
              <a:srgbClr val="2E75B6"/>
            </a:solidFill>
            <a:ln w="762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96" name="任意多边形: 形状 7"/>
            <p:cNvSpPr/>
            <p:nvPr>
              <p:custDataLst>
                <p:tags r:id="rId4"/>
              </p:custDataLst>
            </p:nvPr>
          </p:nvSpPr>
          <p:spPr>
            <a:xfrm flipH="1">
              <a:off x="9605" y="3980"/>
              <a:ext cx="1055" cy="1955"/>
            </a:xfrm>
            <a:custGeom>
              <a:avLst/>
              <a:gdLst>
                <a:gd name="connsiteX0" fmla="*/ 507765 w 549987"/>
                <a:gd name="connsiteY0" fmla="*/ 0 h 1019174"/>
                <a:gd name="connsiteX1" fmla="*/ 549987 w 549987"/>
                <a:gd name="connsiteY1" fmla="*/ 0 h 1019174"/>
                <a:gd name="connsiteX2" fmla="*/ 549987 w 549987"/>
                <a:gd name="connsiteY2" fmla="*/ 1019174 h 1019174"/>
                <a:gd name="connsiteX3" fmla="*/ 0 w 549987"/>
                <a:gd name="connsiteY3" fmla="*/ 1019174 h 101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9987" h="1019174">
                  <a:moveTo>
                    <a:pt x="507765" y="0"/>
                  </a:moveTo>
                  <a:lnTo>
                    <a:pt x="549987" y="0"/>
                  </a:lnTo>
                  <a:lnTo>
                    <a:pt x="549987" y="1019174"/>
                  </a:lnTo>
                  <a:lnTo>
                    <a:pt x="0" y="1019174"/>
                  </a:lnTo>
                  <a:close/>
                </a:path>
              </a:pathLst>
            </a:custGeom>
            <a:solidFill>
              <a:srgbClr val="2E75B6"/>
            </a:solidFill>
            <a:ln w="12700" cap="flat" cmpd="sng" algn="ctr">
              <a:solidFill>
                <a:srgbClr val="2E75B6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97" name="六边形 96"/>
            <p:cNvSpPr/>
            <p:nvPr>
              <p:custDataLst>
                <p:tags r:id="rId5"/>
              </p:custDataLst>
            </p:nvPr>
          </p:nvSpPr>
          <p:spPr>
            <a:xfrm>
              <a:off x="4835" y="6188"/>
              <a:ext cx="4473" cy="3856"/>
            </a:xfrm>
            <a:prstGeom prst="hexagon">
              <a:avLst/>
            </a:prstGeom>
            <a:solidFill>
              <a:schemeClr val="accent3"/>
            </a:solidFill>
            <a:ln w="762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108" name="任意多边形: 形状 9"/>
            <p:cNvSpPr/>
            <p:nvPr>
              <p:custDataLst>
                <p:tags r:id="rId6"/>
              </p:custDataLst>
            </p:nvPr>
          </p:nvSpPr>
          <p:spPr>
            <a:xfrm rot="10800000" flipH="1">
              <a:off x="8312" y="6133"/>
              <a:ext cx="1055" cy="1955"/>
            </a:xfrm>
            <a:custGeom>
              <a:avLst/>
              <a:gdLst>
                <a:gd name="connsiteX0" fmla="*/ 507765 w 549987"/>
                <a:gd name="connsiteY0" fmla="*/ 0 h 1019174"/>
                <a:gd name="connsiteX1" fmla="*/ 549987 w 549987"/>
                <a:gd name="connsiteY1" fmla="*/ 0 h 1019174"/>
                <a:gd name="connsiteX2" fmla="*/ 549987 w 549987"/>
                <a:gd name="connsiteY2" fmla="*/ 1019174 h 1019174"/>
                <a:gd name="connsiteX3" fmla="*/ 0 w 549987"/>
                <a:gd name="connsiteY3" fmla="*/ 1019174 h 101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9987" h="1019174">
                  <a:moveTo>
                    <a:pt x="507765" y="0"/>
                  </a:moveTo>
                  <a:lnTo>
                    <a:pt x="549987" y="0"/>
                  </a:lnTo>
                  <a:lnTo>
                    <a:pt x="549987" y="1019174"/>
                  </a:lnTo>
                  <a:lnTo>
                    <a:pt x="0" y="1019174"/>
                  </a:lnTo>
                  <a:close/>
                </a:path>
              </a:pathLst>
            </a:custGeom>
            <a:solidFill>
              <a:schemeClr val="accent3"/>
            </a:solidFill>
            <a:ln w="12700" cap="flat" cmpd="sng" algn="ctr">
              <a:solidFill>
                <a:schemeClr val="accent3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109" name="六边形 108"/>
            <p:cNvSpPr/>
            <p:nvPr>
              <p:custDataLst>
                <p:tags r:id="rId7"/>
              </p:custDataLst>
            </p:nvPr>
          </p:nvSpPr>
          <p:spPr>
            <a:xfrm>
              <a:off x="9678" y="6188"/>
              <a:ext cx="4473" cy="3856"/>
            </a:xfrm>
            <a:prstGeom prst="hexagon">
              <a:avLst/>
            </a:prstGeom>
            <a:solidFill>
              <a:srgbClr val="33B7C6"/>
            </a:solidFill>
            <a:ln w="762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 dirty="0"/>
            </a:p>
          </p:txBody>
        </p:sp>
        <p:sp>
          <p:nvSpPr>
            <p:cNvPr id="110" name="任意多边形: 形状 11"/>
            <p:cNvSpPr/>
            <p:nvPr>
              <p:custDataLst>
                <p:tags r:id="rId8"/>
              </p:custDataLst>
            </p:nvPr>
          </p:nvSpPr>
          <p:spPr>
            <a:xfrm rot="10800000">
              <a:off x="9583" y="6115"/>
              <a:ext cx="1055" cy="1955"/>
            </a:xfrm>
            <a:custGeom>
              <a:avLst/>
              <a:gdLst>
                <a:gd name="connsiteX0" fmla="*/ 507765 w 549987"/>
                <a:gd name="connsiteY0" fmla="*/ 0 h 1019174"/>
                <a:gd name="connsiteX1" fmla="*/ 549987 w 549987"/>
                <a:gd name="connsiteY1" fmla="*/ 0 h 1019174"/>
                <a:gd name="connsiteX2" fmla="*/ 549987 w 549987"/>
                <a:gd name="connsiteY2" fmla="*/ 1019174 h 1019174"/>
                <a:gd name="connsiteX3" fmla="*/ 0 w 549987"/>
                <a:gd name="connsiteY3" fmla="*/ 1019174 h 10191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9987" h="1019174">
                  <a:moveTo>
                    <a:pt x="507765" y="0"/>
                  </a:moveTo>
                  <a:lnTo>
                    <a:pt x="549987" y="0"/>
                  </a:lnTo>
                  <a:lnTo>
                    <a:pt x="549987" y="1019174"/>
                  </a:lnTo>
                  <a:lnTo>
                    <a:pt x="0" y="1019174"/>
                  </a:lnTo>
                  <a:close/>
                </a:path>
              </a:pathLst>
            </a:custGeom>
            <a:solidFill>
              <a:srgbClr val="33B7C6"/>
            </a:solidFill>
            <a:ln w="12700" cap="flat" cmpd="sng" algn="ctr">
              <a:solidFill>
                <a:srgbClr val="00B0F0"/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endParaRPr lang="zh-CN" altLang="en-US" sz="5400" dirty="0"/>
            </a:p>
          </p:txBody>
        </p:sp>
        <p:sp>
          <p:nvSpPr>
            <p:cNvPr id="111" name="六边形 110"/>
            <p:cNvSpPr/>
            <p:nvPr>
              <p:custDataLst>
                <p:tags r:id="rId9"/>
              </p:custDataLst>
            </p:nvPr>
          </p:nvSpPr>
          <p:spPr>
            <a:xfrm>
              <a:off x="4926" y="2099"/>
              <a:ext cx="4276" cy="3687"/>
            </a:xfrm>
            <a:prstGeom prst="hexagon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524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112" name="六边形 111"/>
            <p:cNvSpPr/>
            <p:nvPr>
              <p:custDataLst>
                <p:tags r:id="rId10"/>
              </p:custDataLst>
            </p:nvPr>
          </p:nvSpPr>
          <p:spPr>
            <a:xfrm>
              <a:off x="9776" y="2076"/>
              <a:ext cx="4276" cy="3687"/>
            </a:xfrm>
            <a:prstGeom prst="hexagon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524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 sz="5400" dirty="0"/>
            </a:p>
          </p:txBody>
        </p:sp>
        <p:sp>
          <p:nvSpPr>
            <p:cNvPr id="113" name="六边形 112"/>
            <p:cNvSpPr/>
            <p:nvPr>
              <p:custDataLst>
                <p:tags r:id="rId11"/>
              </p:custDataLst>
            </p:nvPr>
          </p:nvSpPr>
          <p:spPr>
            <a:xfrm>
              <a:off x="4931" y="6273"/>
              <a:ext cx="4276" cy="3687"/>
            </a:xfrm>
            <a:prstGeom prst="hexagon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524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114" name="六边形 113"/>
            <p:cNvSpPr/>
            <p:nvPr>
              <p:custDataLst>
                <p:tags r:id="rId12"/>
              </p:custDataLst>
            </p:nvPr>
          </p:nvSpPr>
          <p:spPr>
            <a:xfrm>
              <a:off x="9776" y="6261"/>
              <a:ext cx="4276" cy="3687"/>
            </a:xfrm>
            <a:prstGeom prst="hexagon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miter lim="800000"/>
            </a:ln>
            <a:effectLst>
              <a:outerShdw blurRad="1524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endParaRPr lang="zh-CN" altLang="en-US" sz="5400"/>
            </a:p>
          </p:txBody>
        </p:sp>
        <p:sp>
          <p:nvSpPr>
            <p:cNvPr id="123" name="矩形 122"/>
            <p:cNvSpPr/>
            <p:nvPr>
              <p:custDataLst>
                <p:tags r:id="rId13"/>
              </p:custDataLst>
            </p:nvPr>
          </p:nvSpPr>
          <p:spPr>
            <a:xfrm>
              <a:off x="8367" y="4836"/>
              <a:ext cx="1234" cy="10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  <a:spcAft>
                  <a:spcPts val="0"/>
                </a:spcAft>
              </a:pPr>
              <a:endParaRPr lang="en-US" sz="4000" dirty="0">
                <a:effectLst/>
              </a:endParaRPr>
            </a:p>
          </p:txBody>
        </p:sp>
        <p:sp>
          <p:nvSpPr>
            <p:cNvPr id="124" name="矩形 123"/>
            <p:cNvSpPr/>
            <p:nvPr>
              <p:custDataLst>
                <p:tags r:id="rId14"/>
              </p:custDataLst>
            </p:nvPr>
          </p:nvSpPr>
          <p:spPr>
            <a:xfrm>
              <a:off x="8354" y="6503"/>
              <a:ext cx="1234" cy="10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  <a:spcAft>
                  <a:spcPts val="0"/>
                </a:spcAft>
              </a:pPr>
              <a:endParaRPr lang="zh-CN" sz="4000" dirty="0">
                <a:effectLst/>
              </a:endParaRPr>
            </a:p>
          </p:txBody>
        </p:sp>
        <p:sp>
          <p:nvSpPr>
            <p:cNvPr id="125" name="矩形 124"/>
            <p:cNvSpPr/>
            <p:nvPr>
              <p:custDataLst>
                <p:tags r:id="rId15"/>
              </p:custDataLst>
            </p:nvPr>
          </p:nvSpPr>
          <p:spPr>
            <a:xfrm>
              <a:off x="9387" y="4831"/>
              <a:ext cx="1234" cy="10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  <a:spcAft>
                  <a:spcPts val="0"/>
                </a:spcAft>
              </a:pPr>
              <a:endParaRPr lang="zh-CN" sz="4000">
                <a:effectLst/>
              </a:endParaRPr>
            </a:p>
          </p:txBody>
        </p:sp>
        <p:sp>
          <p:nvSpPr>
            <p:cNvPr id="126" name="矩形 125"/>
            <p:cNvSpPr/>
            <p:nvPr>
              <p:custDataLst>
                <p:tags r:id="rId16"/>
              </p:custDataLst>
            </p:nvPr>
          </p:nvSpPr>
          <p:spPr>
            <a:xfrm>
              <a:off x="9375" y="6506"/>
              <a:ext cx="1234" cy="108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noAutofit/>
            </a:bodyPr>
            <a:lstStyle/>
            <a:p>
              <a:pPr algn="ctr">
                <a:lnSpc>
                  <a:spcPct val="80000"/>
                </a:lnSpc>
                <a:spcAft>
                  <a:spcPts val="0"/>
                </a:spcAft>
              </a:pPr>
              <a:endParaRPr lang="en-US" sz="4000" dirty="0">
                <a:effectLst/>
              </a:endParaRPr>
            </a:p>
          </p:txBody>
        </p:sp>
        <p:sp>
          <p:nvSpPr>
            <p:cNvPr id="129" name="Freeform 23"/>
            <p:cNvSpPr>
              <a:spLocks noEditPoints="1"/>
            </p:cNvSpPr>
            <p:nvPr/>
          </p:nvSpPr>
          <p:spPr bwMode="auto">
            <a:xfrm>
              <a:off x="9659" y="6354"/>
              <a:ext cx="647" cy="469"/>
            </a:xfrm>
            <a:custGeom>
              <a:avLst/>
              <a:gdLst/>
              <a:ahLst/>
              <a:cxnLst>
                <a:cxn ang="0">
                  <a:pos x="312" y="110"/>
                </a:cxn>
                <a:cxn ang="0">
                  <a:pos x="323" y="138"/>
                </a:cxn>
                <a:cxn ang="0">
                  <a:pos x="350" y="127"/>
                </a:cxn>
                <a:cxn ang="0">
                  <a:pos x="339" y="100"/>
                </a:cxn>
                <a:cxn ang="0">
                  <a:pos x="25" y="100"/>
                </a:cxn>
                <a:cxn ang="0">
                  <a:pos x="15" y="127"/>
                </a:cxn>
                <a:cxn ang="0">
                  <a:pos x="42" y="138"/>
                </a:cxn>
                <a:cxn ang="0">
                  <a:pos x="53" y="110"/>
                </a:cxn>
                <a:cxn ang="0">
                  <a:pos x="270" y="60"/>
                </a:cxn>
                <a:cxn ang="0">
                  <a:pos x="248" y="69"/>
                </a:cxn>
                <a:cxn ang="0">
                  <a:pos x="239" y="91"/>
                </a:cxn>
                <a:cxn ang="0">
                  <a:pos x="252" y="116"/>
                </a:cxn>
                <a:cxn ang="0">
                  <a:pos x="276" y="121"/>
                </a:cxn>
                <a:cxn ang="0">
                  <a:pos x="297" y="103"/>
                </a:cxn>
                <a:cxn ang="0">
                  <a:pos x="297" y="80"/>
                </a:cxn>
                <a:cxn ang="0">
                  <a:pos x="276" y="62"/>
                </a:cxn>
                <a:cxn ang="0">
                  <a:pos x="330" y="183"/>
                </a:cxn>
                <a:cxn ang="0">
                  <a:pos x="321" y="152"/>
                </a:cxn>
                <a:cxn ang="0">
                  <a:pos x="350" y="158"/>
                </a:cxn>
                <a:cxn ang="0">
                  <a:pos x="364" y="185"/>
                </a:cxn>
                <a:cxn ang="0">
                  <a:pos x="83" y="63"/>
                </a:cxn>
                <a:cxn ang="0">
                  <a:pos x="65" y="85"/>
                </a:cxn>
                <a:cxn ang="0">
                  <a:pos x="71" y="109"/>
                </a:cxn>
                <a:cxn ang="0">
                  <a:pos x="96" y="121"/>
                </a:cxn>
                <a:cxn ang="0">
                  <a:pos x="118" y="112"/>
                </a:cxn>
                <a:cxn ang="0">
                  <a:pos x="127" y="91"/>
                </a:cxn>
                <a:cxn ang="0">
                  <a:pos x="112" y="65"/>
                </a:cxn>
                <a:cxn ang="0">
                  <a:pos x="35" y="150"/>
                </a:cxn>
                <a:cxn ang="0">
                  <a:pos x="36" y="176"/>
                </a:cxn>
                <a:cxn ang="0">
                  <a:pos x="0" y="185"/>
                </a:cxn>
                <a:cxn ang="0">
                  <a:pos x="15" y="158"/>
                </a:cxn>
                <a:cxn ang="0">
                  <a:pos x="183" y="0"/>
                </a:cxn>
                <a:cxn ang="0">
                  <a:pos x="151" y="13"/>
                </a:cxn>
                <a:cxn ang="0">
                  <a:pos x="138" y="45"/>
                </a:cxn>
                <a:cxn ang="0">
                  <a:pos x="158" y="81"/>
                </a:cxn>
                <a:cxn ang="0">
                  <a:pos x="192" y="89"/>
                </a:cxn>
                <a:cxn ang="0">
                  <a:pos x="225" y="62"/>
                </a:cxn>
                <a:cxn ang="0">
                  <a:pos x="225" y="27"/>
                </a:cxn>
                <a:cxn ang="0">
                  <a:pos x="192" y="0"/>
                </a:cxn>
                <a:cxn ang="0">
                  <a:pos x="265" y="174"/>
                </a:cxn>
                <a:cxn ang="0">
                  <a:pos x="256" y="136"/>
                </a:cxn>
                <a:cxn ang="0">
                  <a:pos x="279" y="136"/>
                </a:cxn>
                <a:cxn ang="0">
                  <a:pos x="316" y="165"/>
                </a:cxn>
                <a:cxn ang="0">
                  <a:pos x="100" y="272"/>
                </a:cxn>
                <a:cxn ang="0">
                  <a:pos x="51" y="165"/>
                </a:cxn>
                <a:cxn ang="0">
                  <a:pos x="85" y="136"/>
                </a:cxn>
                <a:cxn ang="0">
                  <a:pos x="109" y="136"/>
                </a:cxn>
                <a:cxn ang="0">
                  <a:pos x="100" y="174"/>
                </a:cxn>
                <a:cxn ang="0">
                  <a:pos x="252" y="159"/>
                </a:cxn>
                <a:cxn ang="0">
                  <a:pos x="210" y="109"/>
                </a:cxn>
                <a:cxn ang="0">
                  <a:pos x="154" y="109"/>
                </a:cxn>
                <a:cxn ang="0">
                  <a:pos x="112" y="159"/>
                </a:cxn>
              </a:cxnLst>
              <a:rect l="0" t="0" r="r" b="b"/>
              <a:pathLst>
                <a:path w="364" h="301">
                  <a:moveTo>
                    <a:pt x="332" y="98"/>
                  </a:moveTo>
                  <a:lnTo>
                    <a:pt x="332" y="98"/>
                  </a:lnTo>
                  <a:lnTo>
                    <a:pt x="323" y="100"/>
                  </a:lnTo>
                  <a:lnTo>
                    <a:pt x="317" y="105"/>
                  </a:lnTo>
                  <a:lnTo>
                    <a:pt x="312" y="110"/>
                  </a:lnTo>
                  <a:lnTo>
                    <a:pt x="310" y="120"/>
                  </a:lnTo>
                  <a:lnTo>
                    <a:pt x="310" y="120"/>
                  </a:lnTo>
                  <a:lnTo>
                    <a:pt x="312" y="127"/>
                  </a:lnTo>
                  <a:lnTo>
                    <a:pt x="317" y="134"/>
                  </a:lnTo>
                  <a:lnTo>
                    <a:pt x="323" y="138"/>
                  </a:lnTo>
                  <a:lnTo>
                    <a:pt x="332" y="139"/>
                  </a:lnTo>
                  <a:lnTo>
                    <a:pt x="332" y="139"/>
                  </a:lnTo>
                  <a:lnTo>
                    <a:pt x="339" y="138"/>
                  </a:lnTo>
                  <a:lnTo>
                    <a:pt x="346" y="134"/>
                  </a:lnTo>
                  <a:lnTo>
                    <a:pt x="350" y="127"/>
                  </a:lnTo>
                  <a:lnTo>
                    <a:pt x="352" y="120"/>
                  </a:lnTo>
                  <a:lnTo>
                    <a:pt x="352" y="120"/>
                  </a:lnTo>
                  <a:lnTo>
                    <a:pt x="350" y="110"/>
                  </a:lnTo>
                  <a:lnTo>
                    <a:pt x="346" y="105"/>
                  </a:lnTo>
                  <a:lnTo>
                    <a:pt x="339" y="100"/>
                  </a:lnTo>
                  <a:lnTo>
                    <a:pt x="332" y="98"/>
                  </a:lnTo>
                  <a:lnTo>
                    <a:pt x="332" y="98"/>
                  </a:lnTo>
                  <a:close/>
                  <a:moveTo>
                    <a:pt x="35" y="98"/>
                  </a:moveTo>
                  <a:lnTo>
                    <a:pt x="35" y="98"/>
                  </a:lnTo>
                  <a:lnTo>
                    <a:pt x="25" y="100"/>
                  </a:lnTo>
                  <a:lnTo>
                    <a:pt x="20" y="105"/>
                  </a:lnTo>
                  <a:lnTo>
                    <a:pt x="15" y="110"/>
                  </a:lnTo>
                  <a:lnTo>
                    <a:pt x="13" y="120"/>
                  </a:lnTo>
                  <a:lnTo>
                    <a:pt x="13" y="120"/>
                  </a:lnTo>
                  <a:lnTo>
                    <a:pt x="15" y="127"/>
                  </a:lnTo>
                  <a:lnTo>
                    <a:pt x="20" y="134"/>
                  </a:lnTo>
                  <a:lnTo>
                    <a:pt x="25" y="138"/>
                  </a:lnTo>
                  <a:lnTo>
                    <a:pt x="35" y="139"/>
                  </a:lnTo>
                  <a:lnTo>
                    <a:pt x="35" y="139"/>
                  </a:lnTo>
                  <a:lnTo>
                    <a:pt x="42" y="138"/>
                  </a:lnTo>
                  <a:lnTo>
                    <a:pt x="49" y="134"/>
                  </a:lnTo>
                  <a:lnTo>
                    <a:pt x="53" y="127"/>
                  </a:lnTo>
                  <a:lnTo>
                    <a:pt x="54" y="120"/>
                  </a:lnTo>
                  <a:lnTo>
                    <a:pt x="54" y="120"/>
                  </a:lnTo>
                  <a:lnTo>
                    <a:pt x="53" y="110"/>
                  </a:lnTo>
                  <a:lnTo>
                    <a:pt x="49" y="105"/>
                  </a:lnTo>
                  <a:lnTo>
                    <a:pt x="42" y="100"/>
                  </a:lnTo>
                  <a:lnTo>
                    <a:pt x="35" y="98"/>
                  </a:lnTo>
                  <a:lnTo>
                    <a:pt x="35" y="98"/>
                  </a:lnTo>
                  <a:close/>
                  <a:moveTo>
                    <a:pt x="270" y="60"/>
                  </a:moveTo>
                  <a:lnTo>
                    <a:pt x="270" y="60"/>
                  </a:lnTo>
                  <a:lnTo>
                    <a:pt x="263" y="62"/>
                  </a:lnTo>
                  <a:lnTo>
                    <a:pt x="258" y="63"/>
                  </a:lnTo>
                  <a:lnTo>
                    <a:pt x="252" y="65"/>
                  </a:lnTo>
                  <a:lnTo>
                    <a:pt x="248" y="69"/>
                  </a:lnTo>
                  <a:lnTo>
                    <a:pt x="245" y="74"/>
                  </a:lnTo>
                  <a:lnTo>
                    <a:pt x="241" y="80"/>
                  </a:lnTo>
                  <a:lnTo>
                    <a:pt x="239" y="85"/>
                  </a:lnTo>
                  <a:lnTo>
                    <a:pt x="239" y="91"/>
                  </a:lnTo>
                  <a:lnTo>
                    <a:pt x="239" y="91"/>
                  </a:lnTo>
                  <a:lnTo>
                    <a:pt x="239" y="98"/>
                  </a:lnTo>
                  <a:lnTo>
                    <a:pt x="241" y="103"/>
                  </a:lnTo>
                  <a:lnTo>
                    <a:pt x="245" y="109"/>
                  </a:lnTo>
                  <a:lnTo>
                    <a:pt x="248" y="112"/>
                  </a:lnTo>
                  <a:lnTo>
                    <a:pt x="252" y="116"/>
                  </a:lnTo>
                  <a:lnTo>
                    <a:pt x="258" y="120"/>
                  </a:lnTo>
                  <a:lnTo>
                    <a:pt x="263" y="121"/>
                  </a:lnTo>
                  <a:lnTo>
                    <a:pt x="270" y="121"/>
                  </a:lnTo>
                  <a:lnTo>
                    <a:pt x="270" y="121"/>
                  </a:lnTo>
                  <a:lnTo>
                    <a:pt x="276" y="121"/>
                  </a:lnTo>
                  <a:lnTo>
                    <a:pt x="281" y="120"/>
                  </a:lnTo>
                  <a:lnTo>
                    <a:pt x="287" y="116"/>
                  </a:lnTo>
                  <a:lnTo>
                    <a:pt x="292" y="112"/>
                  </a:lnTo>
                  <a:lnTo>
                    <a:pt x="296" y="109"/>
                  </a:lnTo>
                  <a:lnTo>
                    <a:pt x="297" y="103"/>
                  </a:lnTo>
                  <a:lnTo>
                    <a:pt x="299" y="98"/>
                  </a:lnTo>
                  <a:lnTo>
                    <a:pt x="301" y="91"/>
                  </a:lnTo>
                  <a:lnTo>
                    <a:pt x="301" y="91"/>
                  </a:lnTo>
                  <a:lnTo>
                    <a:pt x="299" y="85"/>
                  </a:lnTo>
                  <a:lnTo>
                    <a:pt x="297" y="80"/>
                  </a:lnTo>
                  <a:lnTo>
                    <a:pt x="296" y="74"/>
                  </a:lnTo>
                  <a:lnTo>
                    <a:pt x="292" y="69"/>
                  </a:lnTo>
                  <a:lnTo>
                    <a:pt x="287" y="65"/>
                  </a:lnTo>
                  <a:lnTo>
                    <a:pt x="281" y="63"/>
                  </a:lnTo>
                  <a:lnTo>
                    <a:pt x="276" y="62"/>
                  </a:lnTo>
                  <a:lnTo>
                    <a:pt x="270" y="60"/>
                  </a:lnTo>
                  <a:lnTo>
                    <a:pt x="270" y="60"/>
                  </a:lnTo>
                  <a:close/>
                  <a:moveTo>
                    <a:pt x="364" y="248"/>
                  </a:moveTo>
                  <a:lnTo>
                    <a:pt x="330" y="248"/>
                  </a:lnTo>
                  <a:lnTo>
                    <a:pt x="330" y="183"/>
                  </a:lnTo>
                  <a:lnTo>
                    <a:pt x="330" y="183"/>
                  </a:lnTo>
                  <a:lnTo>
                    <a:pt x="330" y="176"/>
                  </a:lnTo>
                  <a:lnTo>
                    <a:pt x="328" y="167"/>
                  </a:lnTo>
                  <a:lnTo>
                    <a:pt x="321" y="152"/>
                  </a:lnTo>
                  <a:lnTo>
                    <a:pt x="321" y="152"/>
                  </a:lnTo>
                  <a:lnTo>
                    <a:pt x="332" y="150"/>
                  </a:lnTo>
                  <a:lnTo>
                    <a:pt x="332" y="150"/>
                  </a:lnTo>
                  <a:lnTo>
                    <a:pt x="337" y="152"/>
                  </a:lnTo>
                  <a:lnTo>
                    <a:pt x="345" y="154"/>
                  </a:lnTo>
                  <a:lnTo>
                    <a:pt x="350" y="158"/>
                  </a:lnTo>
                  <a:lnTo>
                    <a:pt x="355" y="161"/>
                  </a:lnTo>
                  <a:lnTo>
                    <a:pt x="359" y="167"/>
                  </a:lnTo>
                  <a:lnTo>
                    <a:pt x="363" y="172"/>
                  </a:lnTo>
                  <a:lnTo>
                    <a:pt x="364" y="178"/>
                  </a:lnTo>
                  <a:lnTo>
                    <a:pt x="364" y="185"/>
                  </a:lnTo>
                  <a:lnTo>
                    <a:pt x="364" y="248"/>
                  </a:lnTo>
                  <a:close/>
                  <a:moveTo>
                    <a:pt x="96" y="60"/>
                  </a:moveTo>
                  <a:lnTo>
                    <a:pt x="96" y="60"/>
                  </a:lnTo>
                  <a:lnTo>
                    <a:pt x="89" y="62"/>
                  </a:lnTo>
                  <a:lnTo>
                    <a:pt x="83" y="63"/>
                  </a:lnTo>
                  <a:lnTo>
                    <a:pt x="78" y="65"/>
                  </a:lnTo>
                  <a:lnTo>
                    <a:pt x="74" y="69"/>
                  </a:lnTo>
                  <a:lnTo>
                    <a:pt x="71" y="74"/>
                  </a:lnTo>
                  <a:lnTo>
                    <a:pt x="67" y="80"/>
                  </a:lnTo>
                  <a:lnTo>
                    <a:pt x="65" y="85"/>
                  </a:lnTo>
                  <a:lnTo>
                    <a:pt x="65" y="91"/>
                  </a:lnTo>
                  <a:lnTo>
                    <a:pt x="65" y="91"/>
                  </a:lnTo>
                  <a:lnTo>
                    <a:pt x="65" y="98"/>
                  </a:lnTo>
                  <a:lnTo>
                    <a:pt x="67" y="103"/>
                  </a:lnTo>
                  <a:lnTo>
                    <a:pt x="71" y="109"/>
                  </a:lnTo>
                  <a:lnTo>
                    <a:pt x="74" y="112"/>
                  </a:lnTo>
                  <a:lnTo>
                    <a:pt x="78" y="116"/>
                  </a:lnTo>
                  <a:lnTo>
                    <a:pt x="83" y="120"/>
                  </a:lnTo>
                  <a:lnTo>
                    <a:pt x="89" y="121"/>
                  </a:lnTo>
                  <a:lnTo>
                    <a:pt x="96" y="121"/>
                  </a:lnTo>
                  <a:lnTo>
                    <a:pt x="96" y="121"/>
                  </a:lnTo>
                  <a:lnTo>
                    <a:pt x="102" y="121"/>
                  </a:lnTo>
                  <a:lnTo>
                    <a:pt x="107" y="120"/>
                  </a:lnTo>
                  <a:lnTo>
                    <a:pt x="112" y="116"/>
                  </a:lnTo>
                  <a:lnTo>
                    <a:pt x="118" y="112"/>
                  </a:lnTo>
                  <a:lnTo>
                    <a:pt x="122" y="109"/>
                  </a:lnTo>
                  <a:lnTo>
                    <a:pt x="123" y="103"/>
                  </a:lnTo>
                  <a:lnTo>
                    <a:pt x="125" y="98"/>
                  </a:lnTo>
                  <a:lnTo>
                    <a:pt x="127" y="91"/>
                  </a:lnTo>
                  <a:lnTo>
                    <a:pt x="127" y="91"/>
                  </a:lnTo>
                  <a:lnTo>
                    <a:pt x="125" y="85"/>
                  </a:lnTo>
                  <a:lnTo>
                    <a:pt x="123" y="80"/>
                  </a:lnTo>
                  <a:lnTo>
                    <a:pt x="122" y="74"/>
                  </a:lnTo>
                  <a:lnTo>
                    <a:pt x="118" y="69"/>
                  </a:lnTo>
                  <a:lnTo>
                    <a:pt x="112" y="65"/>
                  </a:lnTo>
                  <a:lnTo>
                    <a:pt x="107" y="63"/>
                  </a:lnTo>
                  <a:lnTo>
                    <a:pt x="102" y="62"/>
                  </a:lnTo>
                  <a:lnTo>
                    <a:pt x="96" y="60"/>
                  </a:lnTo>
                  <a:lnTo>
                    <a:pt x="96" y="60"/>
                  </a:lnTo>
                  <a:close/>
                  <a:moveTo>
                    <a:pt x="35" y="150"/>
                  </a:moveTo>
                  <a:lnTo>
                    <a:pt x="35" y="150"/>
                  </a:lnTo>
                  <a:lnTo>
                    <a:pt x="44" y="152"/>
                  </a:lnTo>
                  <a:lnTo>
                    <a:pt x="44" y="152"/>
                  </a:lnTo>
                  <a:lnTo>
                    <a:pt x="38" y="167"/>
                  </a:lnTo>
                  <a:lnTo>
                    <a:pt x="36" y="176"/>
                  </a:lnTo>
                  <a:lnTo>
                    <a:pt x="35" y="183"/>
                  </a:lnTo>
                  <a:lnTo>
                    <a:pt x="35" y="248"/>
                  </a:lnTo>
                  <a:lnTo>
                    <a:pt x="0" y="248"/>
                  </a:lnTo>
                  <a:lnTo>
                    <a:pt x="0" y="185"/>
                  </a:lnTo>
                  <a:lnTo>
                    <a:pt x="0" y="185"/>
                  </a:lnTo>
                  <a:lnTo>
                    <a:pt x="0" y="178"/>
                  </a:lnTo>
                  <a:lnTo>
                    <a:pt x="2" y="172"/>
                  </a:lnTo>
                  <a:lnTo>
                    <a:pt x="6" y="167"/>
                  </a:lnTo>
                  <a:lnTo>
                    <a:pt x="9" y="161"/>
                  </a:lnTo>
                  <a:lnTo>
                    <a:pt x="15" y="158"/>
                  </a:lnTo>
                  <a:lnTo>
                    <a:pt x="20" y="154"/>
                  </a:lnTo>
                  <a:lnTo>
                    <a:pt x="27" y="152"/>
                  </a:lnTo>
                  <a:lnTo>
                    <a:pt x="35" y="150"/>
                  </a:lnTo>
                  <a:lnTo>
                    <a:pt x="35" y="150"/>
                  </a:lnTo>
                  <a:close/>
                  <a:moveTo>
                    <a:pt x="183" y="0"/>
                  </a:moveTo>
                  <a:lnTo>
                    <a:pt x="183" y="0"/>
                  </a:lnTo>
                  <a:lnTo>
                    <a:pt x="174" y="0"/>
                  </a:lnTo>
                  <a:lnTo>
                    <a:pt x="165" y="4"/>
                  </a:lnTo>
                  <a:lnTo>
                    <a:pt x="158" y="7"/>
                  </a:lnTo>
                  <a:lnTo>
                    <a:pt x="151" y="13"/>
                  </a:lnTo>
                  <a:lnTo>
                    <a:pt x="145" y="20"/>
                  </a:lnTo>
                  <a:lnTo>
                    <a:pt x="141" y="27"/>
                  </a:lnTo>
                  <a:lnTo>
                    <a:pt x="138" y="36"/>
                  </a:lnTo>
                  <a:lnTo>
                    <a:pt x="138" y="45"/>
                  </a:lnTo>
                  <a:lnTo>
                    <a:pt x="138" y="45"/>
                  </a:lnTo>
                  <a:lnTo>
                    <a:pt x="138" y="54"/>
                  </a:lnTo>
                  <a:lnTo>
                    <a:pt x="141" y="62"/>
                  </a:lnTo>
                  <a:lnTo>
                    <a:pt x="145" y="71"/>
                  </a:lnTo>
                  <a:lnTo>
                    <a:pt x="151" y="76"/>
                  </a:lnTo>
                  <a:lnTo>
                    <a:pt x="158" y="81"/>
                  </a:lnTo>
                  <a:lnTo>
                    <a:pt x="165" y="87"/>
                  </a:lnTo>
                  <a:lnTo>
                    <a:pt x="174" y="89"/>
                  </a:lnTo>
                  <a:lnTo>
                    <a:pt x="183" y="91"/>
                  </a:lnTo>
                  <a:lnTo>
                    <a:pt x="183" y="91"/>
                  </a:lnTo>
                  <a:lnTo>
                    <a:pt x="192" y="89"/>
                  </a:lnTo>
                  <a:lnTo>
                    <a:pt x="200" y="87"/>
                  </a:lnTo>
                  <a:lnTo>
                    <a:pt x="209" y="81"/>
                  </a:lnTo>
                  <a:lnTo>
                    <a:pt x="214" y="76"/>
                  </a:lnTo>
                  <a:lnTo>
                    <a:pt x="219" y="71"/>
                  </a:lnTo>
                  <a:lnTo>
                    <a:pt x="225" y="62"/>
                  </a:lnTo>
                  <a:lnTo>
                    <a:pt x="227" y="54"/>
                  </a:lnTo>
                  <a:lnTo>
                    <a:pt x="229" y="45"/>
                  </a:lnTo>
                  <a:lnTo>
                    <a:pt x="229" y="45"/>
                  </a:lnTo>
                  <a:lnTo>
                    <a:pt x="227" y="36"/>
                  </a:lnTo>
                  <a:lnTo>
                    <a:pt x="225" y="27"/>
                  </a:lnTo>
                  <a:lnTo>
                    <a:pt x="219" y="20"/>
                  </a:lnTo>
                  <a:lnTo>
                    <a:pt x="214" y="13"/>
                  </a:lnTo>
                  <a:lnTo>
                    <a:pt x="209" y="7"/>
                  </a:lnTo>
                  <a:lnTo>
                    <a:pt x="200" y="4"/>
                  </a:lnTo>
                  <a:lnTo>
                    <a:pt x="192" y="0"/>
                  </a:lnTo>
                  <a:lnTo>
                    <a:pt x="183" y="0"/>
                  </a:lnTo>
                  <a:lnTo>
                    <a:pt x="183" y="0"/>
                  </a:lnTo>
                  <a:close/>
                  <a:moveTo>
                    <a:pt x="319" y="272"/>
                  </a:moveTo>
                  <a:lnTo>
                    <a:pt x="265" y="272"/>
                  </a:lnTo>
                  <a:lnTo>
                    <a:pt x="265" y="174"/>
                  </a:lnTo>
                  <a:lnTo>
                    <a:pt x="265" y="174"/>
                  </a:lnTo>
                  <a:lnTo>
                    <a:pt x="265" y="163"/>
                  </a:lnTo>
                  <a:lnTo>
                    <a:pt x="263" y="154"/>
                  </a:lnTo>
                  <a:lnTo>
                    <a:pt x="259" y="145"/>
                  </a:lnTo>
                  <a:lnTo>
                    <a:pt x="256" y="136"/>
                  </a:lnTo>
                  <a:lnTo>
                    <a:pt x="256" y="136"/>
                  </a:lnTo>
                  <a:lnTo>
                    <a:pt x="263" y="134"/>
                  </a:lnTo>
                  <a:lnTo>
                    <a:pt x="270" y="134"/>
                  </a:lnTo>
                  <a:lnTo>
                    <a:pt x="270" y="134"/>
                  </a:lnTo>
                  <a:lnTo>
                    <a:pt x="279" y="136"/>
                  </a:lnTo>
                  <a:lnTo>
                    <a:pt x="288" y="138"/>
                  </a:lnTo>
                  <a:lnTo>
                    <a:pt x="297" y="143"/>
                  </a:lnTo>
                  <a:lnTo>
                    <a:pt x="305" y="149"/>
                  </a:lnTo>
                  <a:lnTo>
                    <a:pt x="310" y="156"/>
                  </a:lnTo>
                  <a:lnTo>
                    <a:pt x="316" y="165"/>
                  </a:lnTo>
                  <a:lnTo>
                    <a:pt x="317" y="174"/>
                  </a:lnTo>
                  <a:lnTo>
                    <a:pt x="319" y="183"/>
                  </a:lnTo>
                  <a:lnTo>
                    <a:pt x="319" y="272"/>
                  </a:lnTo>
                  <a:close/>
                  <a:moveTo>
                    <a:pt x="100" y="174"/>
                  </a:moveTo>
                  <a:lnTo>
                    <a:pt x="100" y="272"/>
                  </a:lnTo>
                  <a:lnTo>
                    <a:pt x="45" y="272"/>
                  </a:lnTo>
                  <a:lnTo>
                    <a:pt x="45" y="183"/>
                  </a:lnTo>
                  <a:lnTo>
                    <a:pt x="45" y="183"/>
                  </a:lnTo>
                  <a:lnTo>
                    <a:pt x="47" y="174"/>
                  </a:lnTo>
                  <a:lnTo>
                    <a:pt x="51" y="165"/>
                  </a:lnTo>
                  <a:lnTo>
                    <a:pt x="54" y="156"/>
                  </a:lnTo>
                  <a:lnTo>
                    <a:pt x="60" y="149"/>
                  </a:lnTo>
                  <a:lnTo>
                    <a:pt x="67" y="143"/>
                  </a:lnTo>
                  <a:lnTo>
                    <a:pt x="76" y="138"/>
                  </a:lnTo>
                  <a:lnTo>
                    <a:pt x="85" y="136"/>
                  </a:lnTo>
                  <a:lnTo>
                    <a:pt x="96" y="134"/>
                  </a:lnTo>
                  <a:lnTo>
                    <a:pt x="96" y="134"/>
                  </a:lnTo>
                  <a:lnTo>
                    <a:pt x="103" y="134"/>
                  </a:lnTo>
                  <a:lnTo>
                    <a:pt x="109" y="136"/>
                  </a:lnTo>
                  <a:lnTo>
                    <a:pt x="109" y="136"/>
                  </a:lnTo>
                  <a:lnTo>
                    <a:pt x="105" y="145"/>
                  </a:lnTo>
                  <a:lnTo>
                    <a:pt x="102" y="154"/>
                  </a:lnTo>
                  <a:lnTo>
                    <a:pt x="100" y="163"/>
                  </a:lnTo>
                  <a:lnTo>
                    <a:pt x="100" y="174"/>
                  </a:lnTo>
                  <a:lnTo>
                    <a:pt x="100" y="174"/>
                  </a:lnTo>
                  <a:close/>
                  <a:moveTo>
                    <a:pt x="111" y="301"/>
                  </a:moveTo>
                  <a:lnTo>
                    <a:pt x="254" y="301"/>
                  </a:lnTo>
                  <a:lnTo>
                    <a:pt x="254" y="174"/>
                  </a:lnTo>
                  <a:lnTo>
                    <a:pt x="254" y="174"/>
                  </a:lnTo>
                  <a:lnTo>
                    <a:pt x="252" y="159"/>
                  </a:lnTo>
                  <a:lnTo>
                    <a:pt x="248" y="145"/>
                  </a:lnTo>
                  <a:lnTo>
                    <a:pt x="241" y="134"/>
                  </a:lnTo>
                  <a:lnTo>
                    <a:pt x="232" y="123"/>
                  </a:lnTo>
                  <a:lnTo>
                    <a:pt x="223" y="114"/>
                  </a:lnTo>
                  <a:lnTo>
                    <a:pt x="210" y="109"/>
                  </a:lnTo>
                  <a:lnTo>
                    <a:pt x="198" y="103"/>
                  </a:lnTo>
                  <a:lnTo>
                    <a:pt x="183" y="101"/>
                  </a:lnTo>
                  <a:lnTo>
                    <a:pt x="183" y="101"/>
                  </a:lnTo>
                  <a:lnTo>
                    <a:pt x="169" y="103"/>
                  </a:lnTo>
                  <a:lnTo>
                    <a:pt x="154" y="109"/>
                  </a:lnTo>
                  <a:lnTo>
                    <a:pt x="143" y="114"/>
                  </a:lnTo>
                  <a:lnTo>
                    <a:pt x="132" y="123"/>
                  </a:lnTo>
                  <a:lnTo>
                    <a:pt x="123" y="134"/>
                  </a:lnTo>
                  <a:lnTo>
                    <a:pt x="116" y="145"/>
                  </a:lnTo>
                  <a:lnTo>
                    <a:pt x="112" y="159"/>
                  </a:lnTo>
                  <a:lnTo>
                    <a:pt x="111" y="174"/>
                  </a:lnTo>
                  <a:lnTo>
                    <a:pt x="111" y="301"/>
                  </a:lnTo>
                  <a:close/>
                </a:path>
              </a:pathLst>
            </a:custGeom>
            <a:solidFill>
              <a:srgbClr val="304371"/>
            </a:solidFill>
            <a:ln w="9525">
              <a:noFill/>
              <a:round/>
            </a:ln>
          </p:spPr>
          <p:txBody>
            <a:bodyPr lIns="121920" tIns="60960" rIns="121920" bIns="60960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3200" dirty="0">
                <a:latin typeface="+mn-ea"/>
                <a:ea typeface="+mn-ea"/>
              </a:endParaRPr>
            </a:p>
          </p:txBody>
        </p:sp>
        <p:sp>
          <p:nvSpPr>
            <p:cNvPr id="597" name="AutoShape 48"/>
            <p:cNvSpPr/>
            <p:nvPr/>
          </p:nvSpPr>
          <p:spPr bwMode="auto">
            <a:xfrm>
              <a:off x="8844" y="5162"/>
              <a:ext cx="386" cy="624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0800" y="7425"/>
                  </a:moveTo>
                  <a:cubicBezTo>
                    <a:pt x="5687" y="7425"/>
                    <a:pt x="1542" y="6064"/>
                    <a:pt x="1542" y="4387"/>
                  </a:cubicBezTo>
                  <a:cubicBezTo>
                    <a:pt x="1542" y="2709"/>
                    <a:pt x="5687" y="1350"/>
                    <a:pt x="10800" y="1350"/>
                  </a:cubicBezTo>
                  <a:cubicBezTo>
                    <a:pt x="15912" y="1350"/>
                    <a:pt x="20057" y="2709"/>
                    <a:pt x="20057" y="4387"/>
                  </a:cubicBezTo>
                  <a:cubicBezTo>
                    <a:pt x="20057" y="6064"/>
                    <a:pt x="15912" y="7425"/>
                    <a:pt x="10800" y="7425"/>
                  </a:cubicBezTo>
                  <a:moveTo>
                    <a:pt x="20057" y="9112"/>
                  </a:moveTo>
                  <a:lnTo>
                    <a:pt x="20054" y="9112"/>
                  </a:lnTo>
                  <a:cubicBezTo>
                    <a:pt x="20054" y="9119"/>
                    <a:pt x="20057" y="9127"/>
                    <a:pt x="20057" y="9133"/>
                  </a:cubicBezTo>
                  <a:cubicBezTo>
                    <a:pt x="20057" y="10800"/>
                    <a:pt x="15912" y="12150"/>
                    <a:pt x="10800" y="12150"/>
                  </a:cubicBezTo>
                  <a:cubicBezTo>
                    <a:pt x="5687" y="12150"/>
                    <a:pt x="1542" y="10800"/>
                    <a:pt x="1542" y="9133"/>
                  </a:cubicBezTo>
                  <a:cubicBezTo>
                    <a:pt x="1542" y="9127"/>
                    <a:pt x="1545" y="9119"/>
                    <a:pt x="1545" y="9112"/>
                  </a:cubicBezTo>
                  <a:lnTo>
                    <a:pt x="1542" y="9112"/>
                  </a:lnTo>
                  <a:lnTo>
                    <a:pt x="1542" y="6793"/>
                  </a:lnTo>
                  <a:cubicBezTo>
                    <a:pt x="3564" y="8140"/>
                    <a:pt x="7271" y="8774"/>
                    <a:pt x="10800" y="8774"/>
                  </a:cubicBezTo>
                  <a:cubicBezTo>
                    <a:pt x="14328" y="8774"/>
                    <a:pt x="18035" y="8140"/>
                    <a:pt x="20057" y="6793"/>
                  </a:cubicBezTo>
                  <a:cubicBezTo>
                    <a:pt x="20057" y="6793"/>
                    <a:pt x="20057" y="9112"/>
                    <a:pt x="20057" y="9112"/>
                  </a:cubicBezTo>
                  <a:close/>
                  <a:moveTo>
                    <a:pt x="20057" y="13162"/>
                  </a:moveTo>
                  <a:lnTo>
                    <a:pt x="20054" y="13162"/>
                  </a:lnTo>
                  <a:cubicBezTo>
                    <a:pt x="20054" y="13169"/>
                    <a:pt x="20057" y="13177"/>
                    <a:pt x="20057" y="13183"/>
                  </a:cubicBezTo>
                  <a:cubicBezTo>
                    <a:pt x="20057" y="14850"/>
                    <a:pt x="15912" y="16200"/>
                    <a:pt x="10800" y="16200"/>
                  </a:cubicBezTo>
                  <a:cubicBezTo>
                    <a:pt x="5687" y="16200"/>
                    <a:pt x="1542" y="14850"/>
                    <a:pt x="1542" y="13183"/>
                  </a:cubicBezTo>
                  <a:cubicBezTo>
                    <a:pt x="1542" y="13177"/>
                    <a:pt x="1545" y="13169"/>
                    <a:pt x="1545" y="13162"/>
                  </a:cubicBezTo>
                  <a:lnTo>
                    <a:pt x="1542" y="13162"/>
                  </a:lnTo>
                  <a:lnTo>
                    <a:pt x="1542" y="10640"/>
                  </a:lnTo>
                  <a:cubicBezTo>
                    <a:pt x="3136" y="12077"/>
                    <a:pt x="6982" y="12825"/>
                    <a:pt x="10800" y="12825"/>
                  </a:cubicBezTo>
                  <a:cubicBezTo>
                    <a:pt x="14617" y="12825"/>
                    <a:pt x="18463" y="12077"/>
                    <a:pt x="20057" y="10640"/>
                  </a:cubicBezTo>
                  <a:cubicBezTo>
                    <a:pt x="20057" y="10640"/>
                    <a:pt x="20057" y="13162"/>
                    <a:pt x="20057" y="13162"/>
                  </a:cubicBezTo>
                  <a:close/>
                  <a:moveTo>
                    <a:pt x="20057" y="17212"/>
                  </a:moveTo>
                  <a:cubicBezTo>
                    <a:pt x="20057" y="18889"/>
                    <a:pt x="15912" y="20249"/>
                    <a:pt x="10800" y="20249"/>
                  </a:cubicBezTo>
                  <a:cubicBezTo>
                    <a:pt x="5687" y="20249"/>
                    <a:pt x="1542" y="18889"/>
                    <a:pt x="1542" y="17212"/>
                  </a:cubicBezTo>
                  <a:lnTo>
                    <a:pt x="1542" y="14690"/>
                  </a:lnTo>
                  <a:cubicBezTo>
                    <a:pt x="3136" y="16127"/>
                    <a:pt x="6982" y="16875"/>
                    <a:pt x="10800" y="16875"/>
                  </a:cubicBezTo>
                  <a:cubicBezTo>
                    <a:pt x="14617" y="16875"/>
                    <a:pt x="18463" y="16127"/>
                    <a:pt x="20057" y="14690"/>
                  </a:cubicBezTo>
                  <a:cubicBezTo>
                    <a:pt x="20057" y="14690"/>
                    <a:pt x="20057" y="17212"/>
                    <a:pt x="20057" y="17212"/>
                  </a:cubicBezTo>
                  <a:close/>
                  <a:moveTo>
                    <a:pt x="10800" y="0"/>
                  </a:moveTo>
                  <a:cubicBezTo>
                    <a:pt x="5598" y="0"/>
                    <a:pt x="0" y="1372"/>
                    <a:pt x="0" y="4387"/>
                  </a:cubicBezTo>
                  <a:lnTo>
                    <a:pt x="0" y="17212"/>
                  </a:lnTo>
                  <a:cubicBezTo>
                    <a:pt x="0" y="20226"/>
                    <a:pt x="5598" y="21599"/>
                    <a:pt x="10800" y="21599"/>
                  </a:cubicBezTo>
                  <a:cubicBezTo>
                    <a:pt x="16001" y="21599"/>
                    <a:pt x="21599" y="20226"/>
                    <a:pt x="21599" y="17212"/>
                  </a:cubicBezTo>
                  <a:lnTo>
                    <a:pt x="21599" y="4387"/>
                  </a:lnTo>
                  <a:cubicBezTo>
                    <a:pt x="21599" y="1372"/>
                    <a:pt x="16001" y="0"/>
                    <a:pt x="1080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lIns="38100" tIns="38100" rIns="38100" bIns="38100" anchor="ctr"/>
            <a:lstStyle/>
            <a:p>
              <a:pPr marL="0" marR="0" lvl="0" indent="0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3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Century Gothic" panose="020B0502020202020204"/>
              </a:endParaRPr>
            </a:p>
          </p:txBody>
        </p:sp>
        <p:grpSp>
          <p:nvGrpSpPr>
            <p:cNvPr id="130" name="Group 127"/>
            <p:cNvGrpSpPr/>
            <p:nvPr/>
          </p:nvGrpSpPr>
          <p:grpSpPr>
            <a:xfrm>
              <a:off x="9732" y="5196"/>
              <a:ext cx="502" cy="523"/>
              <a:chOff x="2141517" y="2373325"/>
              <a:chExt cx="476251" cy="314325"/>
            </a:xfrm>
            <a:solidFill>
              <a:srgbClr val="304371"/>
            </a:solidFill>
          </p:grpSpPr>
          <p:sp>
            <p:nvSpPr>
              <p:cNvPr id="131" name="Rectangle 22"/>
              <p:cNvSpPr>
                <a:spLocks noChangeArrowheads="1"/>
              </p:cNvSpPr>
              <p:nvPr/>
            </p:nvSpPr>
            <p:spPr bwMode="auto">
              <a:xfrm>
                <a:off x="2200255" y="2678125"/>
                <a:ext cx="387350" cy="9525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2" name="Rectangle 23"/>
              <p:cNvSpPr>
                <a:spLocks noChangeArrowheads="1"/>
              </p:cNvSpPr>
              <p:nvPr/>
            </p:nvSpPr>
            <p:spPr bwMode="auto">
              <a:xfrm>
                <a:off x="2517755" y="2468575"/>
                <a:ext cx="69850" cy="20955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3" name="Rectangle 24"/>
              <p:cNvSpPr>
                <a:spLocks noChangeArrowheads="1"/>
              </p:cNvSpPr>
              <p:nvPr/>
            </p:nvSpPr>
            <p:spPr bwMode="auto">
              <a:xfrm>
                <a:off x="2438380" y="2547950"/>
                <a:ext cx="69850" cy="130175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4" name="Rectangle 25"/>
              <p:cNvSpPr>
                <a:spLocks noChangeArrowheads="1"/>
              </p:cNvSpPr>
              <p:nvPr/>
            </p:nvSpPr>
            <p:spPr bwMode="auto">
              <a:xfrm>
                <a:off x="2359005" y="2592400"/>
                <a:ext cx="69850" cy="85725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5" name="Rectangle 26"/>
              <p:cNvSpPr>
                <a:spLocks noChangeArrowheads="1"/>
              </p:cNvSpPr>
              <p:nvPr/>
            </p:nvSpPr>
            <p:spPr bwMode="auto">
              <a:xfrm>
                <a:off x="2279630" y="2551125"/>
                <a:ext cx="69850" cy="127000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6" name="Rectangle 27"/>
              <p:cNvSpPr>
                <a:spLocks noChangeArrowheads="1"/>
              </p:cNvSpPr>
              <p:nvPr/>
            </p:nvSpPr>
            <p:spPr bwMode="auto">
              <a:xfrm>
                <a:off x="2200255" y="2587637"/>
                <a:ext cx="68263" cy="90488"/>
              </a:xfrm>
              <a:prstGeom prst="rect">
                <a:avLst/>
              </a:prstGeom>
              <a:grpFill/>
              <a:ln w="9525">
                <a:noFill/>
                <a:miter lim="800000"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7" name="Freeform 28"/>
              <p:cNvSpPr/>
              <p:nvPr/>
            </p:nvSpPr>
            <p:spPr bwMode="auto">
              <a:xfrm>
                <a:off x="2141517" y="2559062"/>
                <a:ext cx="36513" cy="38100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22" y="0"/>
                  </a:cxn>
                  <a:cxn ang="0">
                    <a:pos x="27" y="0"/>
                  </a:cxn>
                  <a:cxn ang="0">
                    <a:pos x="32" y="1"/>
                  </a:cxn>
                  <a:cxn ang="0">
                    <a:pos x="36" y="3"/>
                  </a:cxn>
                  <a:cxn ang="0">
                    <a:pos x="40" y="7"/>
                  </a:cxn>
                  <a:cxn ang="0">
                    <a:pos x="42" y="10"/>
                  </a:cxn>
                  <a:cxn ang="0">
                    <a:pos x="45" y="15"/>
                  </a:cxn>
                  <a:cxn ang="0">
                    <a:pos x="46" y="18"/>
                  </a:cxn>
                  <a:cxn ang="0">
                    <a:pos x="46" y="23"/>
                  </a:cxn>
                  <a:cxn ang="0">
                    <a:pos x="46" y="23"/>
                  </a:cxn>
                  <a:cxn ang="0">
                    <a:pos x="46" y="28"/>
                  </a:cxn>
                  <a:cxn ang="0">
                    <a:pos x="45" y="32"/>
                  </a:cxn>
                  <a:cxn ang="0">
                    <a:pos x="42" y="36"/>
                  </a:cxn>
                  <a:cxn ang="0">
                    <a:pos x="40" y="39"/>
                  </a:cxn>
                  <a:cxn ang="0">
                    <a:pos x="36" y="43"/>
                  </a:cxn>
                  <a:cxn ang="0">
                    <a:pos x="32" y="44"/>
                  </a:cxn>
                  <a:cxn ang="0">
                    <a:pos x="27" y="45"/>
                  </a:cxn>
                  <a:cxn ang="0">
                    <a:pos x="22" y="47"/>
                  </a:cxn>
                  <a:cxn ang="0">
                    <a:pos x="22" y="47"/>
                  </a:cxn>
                  <a:cxn ang="0">
                    <a:pos x="19" y="45"/>
                  </a:cxn>
                  <a:cxn ang="0">
                    <a:pos x="14" y="44"/>
                  </a:cxn>
                  <a:cxn ang="0">
                    <a:pos x="10" y="43"/>
                  </a:cxn>
                  <a:cxn ang="0">
                    <a:pos x="6" y="39"/>
                  </a:cxn>
                  <a:cxn ang="0">
                    <a:pos x="4" y="36"/>
                  </a:cxn>
                  <a:cxn ang="0">
                    <a:pos x="1" y="32"/>
                  </a:cxn>
                  <a:cxn ang="0">
                    <a:pos x="0" y="28"/>
                  </a:cxn>
                  <a:cxn ang="0">
                    <a:pos x="0" y="23"/>
                  </a:cxn>
                  <a:cxn ang="0">
                    <a:pos x="0" y="23"/>
                  </a:cxn>
                  <a:cxn ang="0">
                    <a:pos x="0" y="18"/>
                  </a:cxn>
                  <a:cxn ang="0">
                    <a:pos x="1" y="15"/>
                  </a:cxn>
                  <a:cxn ang="0">
                    <a:pos x="4" y="10"/>
                  </a:cxn>
                  <a:cxn ang="0">
                    <a:pos x="6" y="7"/>
                  </a:cxn>
                  <a:cxn ang="0">
                    <a:pos x="10" y="3"/>
                  </a:cxn>
                  <a:cxn ang="0">
                    <a:pos x="14" y="1"/>
                  </a:cxn>
                  <a:cxn ang="0">
                    <a:pos x="19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46" h="47">
                    <a:moveTo>
                      <a:pt x="22" y="0"/>
                    </a:moveTo>
                    <a:lnTo>
                      <a:pt x="22" y="0"/>
                    </a:lnTo>
                    <a:lnTo>
                      <a:pt x="27" y="0"/>
                    </a:lnTo>
                    <a:lnTo>
                      <a:pt x="32" y="1"/>
                    </a:lnTo>
                    <a:lnTo>
                      <a:pt x="36" y="3"/>
                    </a:lnTo>
                    <a:lnTo>
                      <a:pt x="40" y="7"/>
                    </a:lnTo>
                    <a:lnTo>
                      <a:pt x="42" y="10"/>
                    </a:lnTo>
                    <a:lnTo>
                      <a:pt x="45" y="15"/>
                    </a:lnTo>
                    <a:lnTo>
                      <a:pt x="46" y="18"/>
                    </a:lnTo>
                    <a:lnTo>
                      <a:pt x="46" y="23"/>
                    </a:lnTo>
                    <a:lnTo>
                      <a:pt x="46" y="23"/>
                    </a:lnTo>
                    <a:lnTo>
                      <a:pt x="46" y="28"/>
                    </a:lnTo>
                    <a:lnTo>
                      <a:pt x="45" y="32"/>
                    </a:lnTo>
                    <a:lnTo>
                      <a:pt x="42" y="36"/>
                    </a:lnTo>
                    <a:lnTo>
                      <a:pt x="40" y="39"/>
                    </a:lnTo>
                    <a:lnTo>
                      <a:pt x="36" y="43"/>
                    </a:lnTo>
                    <a:lnTo>
                      <a:pt x="32" y="44"/>
                    </a:lnTo>
                    <a:lnTo>
                      <a:pt x="27" y="45"/>
                    </a:lnTo>
                    <a:lnTo>
                      <a:pt x="22" y="47"/>
                    </a:lnTo>
                    <a:lnTo>
                      <a:pt x="22" y="47"/>
                    </a:lnTo>
                    <a:lnTo>
                      <a:pt x="19" y="45"/>
                    </a:lnTo>
                    <a:lnTo>
                      <a:pt x="14" y="44"/>
                    </a:lnTo>
                    <a:lnTo>
                      <a:pt x="10" y="43"/>
                    </a:lnTo>
                    <a:lnTo>
                      <a:pt x="6" y="39"/>
                    </a:lnTo>
                    <a:lnTo>
                      <a:pt x="4" y="36"/>
                    </a:lnTo>
                    <a:lnTo>
                      <a:pt x="1" y="32"/>
                    </a:lnTo>
                    <a:lnTo>
                      <a:pt x="0" y="28"/>
                    </a:lnTo>
                    <a:lnTo>
                      <a:pt x="0" y="23"/>
                    </a:lnTo>
                    <a:lnTo>
                      <a:pt x="0" y="23"/>
                    </a:lnTo>
                    <a:lnTo>
                      <a:pt x="0" y="18"/>
                    </a:lnTo>
                    <a:lnTo>
                      <a:pt x="1" y="15"/>
                    </a:lnTo>
                    <a:lnTo>
                      <a:pt x="4" y="10"/>
                    </a:lnTo>
                    <a:lnTo>
                      <a:pt x="6" y="7"/>
                    </a:lnTo>
                    <a:lnTo>
                      <a:pt x="10" y="3"/>
                    </a:lnTo>
                    <a:lnTo>
                      <a:pt x="14" y="1"/>
                    </a:lnTo>
                    <a:lnTo>
                      <a:pt x="19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8" name="Freeform 29"/>
              <p:cNvSpPr/>
              <p:nvPr/>
            </p:nvSpPr>
            <p:spPr bwMode="auto">
              <a:xfrm>
                <a:off x="2568555" y="2373325"/>
                <a:ext cx="49213" cy="47625"/>
              </a:xfrm>
              <a:custGeom>
                <a:avLst/>
                <a:gdLst/>
                <a:ahLst/>
                <a:cxnLst>
                  <a:cxn ang="0">
                    <a:pos x="62" y="0"/>
                  </a:cxn>
                  <a:cxn ang="0">
                    <a:pos x="0" y="1"/>
                  </a:cxn>
                  <a:cxn ang="0">
                    <a:pos x="22" y="29"/>
                  </a:cxn>
                  <a:cxn ang="0">
                    <a:pos x="43" y="59"/>
                  </a:cxn>
                  <a:cxn ang="0">
                    <a:pos x="62" y="0"/>
                  </a:cxn>
                </a:cxnLst>
                <a:rect l="0" t="0" r="r" b="b"/>
                <a:pathLst>
                  <a:path w="62" h="59">
                    <a:moveTo>
                      <a:pt x="62" y="0"/>
                    </a:moveTo>
                    <a:lnTo>
                      <a:pt x="0" y="1"/>
                    </a:lnTo>
                    <a:lnTo>
                      <a:pt x="22" y="29"/>
                    </a:lnTo>
                    <a:lnTo>
                      <a:pt x="43" y="59"/>
                    </a:lnTo>
                    <a:lnTo>
                      <a:pt x="62" y="0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39" name="Freeform 30"/>
              <p:cNvSpPr/>
              <p:nvPr/>
            </p:nvSpPr>
            <p:spPr bwMode="auto">
              <a:xfrm>
                <a:off x="2176442" y="2397137"/>
                <a:ext cx="404813" cy="169863"/>
              </a:xfrm>
              <a:custGeom>
                <a:avLst/>
                <a:gdLst/>
                <a:ahLst/>
                <a:cxnLst>
                  <a:cxn ang="0">
                    <a:pos x="0" y="204"/>
                  </a:cxn>
                  <a:cxn ang="0">
                    <a:pos x="176" y="73"/>
                  </a:cxn>
                  <a:cxn ang="0">
                    <a:pos x="182" y="70"/>
                  </a:cxn>
                  <a:cxn ang="0">
                    <a:pos x="186" y="75"/>
                  </a:cxn>
                  <a:cxn ang="0">
                    <a:pos x="270" y="174"/>
                  </a:cxn>
                  <a:cxn ang="0">
                    <a:pos x="502" y="0"/>
                  </a:cxn>
                  <a:cxn ang="0">
                    <a:pos x="507" y="7"/>
                  </a:cxn>
                  <a:cxn ang="0">
                    <a:pos x="511" y="12"/>
                  </a:cxn>
                  <a:cxn ang="0">
                    <a:pos x="274" y="190"/>
                  </a:cxn>
                  <a:cxn ang="0">
                    <a:pos x="268" y="193"/>
                  </a:cxn>
                  <a:cxn ang="0">
                    <a:pos x="263" y="188"/>
                  </a:cxn>
                  <a:cxn ang="0">
                    <a:pos x="180" y="89"/>
                  </a:cxn>
                  <a:cxn ang="0">
                    <a:pos x="9" y="216"/>
                  </a:cxn>
                  <a:cxn ang="0">
                    <a:pos x="9" y="216"/>
                  </a:cxn>
                  <a:cxn ang="0">
                    <a:pos x="5" y="209"/>
                  </a:cxn>
                  <a:cxn ang="0">
                    <a:pos x="0" y="204"/>
                  </a:cxn>
                  <a:cxn ang="0">
                    <a:pos x="0" y="204"/>
                  </a:cxn>
                </a:cxnLst>
                <a:rect l="0" t="0" r="r" b="b"/>
                <a:pathLst>
                  <a:path w="511" h="216">
                    <a:moveTo>
                      <a:pt x="0" y="204"/>
                    </a:moveTo>
                    <a:lnTo>
                      <a:pt x="176" y="73"/>
                    </a:lnTo>
                    <a:lnTo>
                      <a:pt x="182" y="70"/>
                    </a:lnTo>
                    <a:lnTo>
                      <a:pt x="186" y="75"/>
                    </a:lnTo>
                    <a:lnTo>
                      <a:pt x="270" y="174"/>
                    </a:lnTo>
                    <a:lnTo>
                      <a:pt x="502" y="0"/>
                    </a:lnTo>
                    <a:lnTo>
                      <a:pt x="507" y="7"/>
                    </a:lnTo>
                    <a:lnTo>
                      <a:pt x="511" y="12"/>
                    </a:lnTo>
                    <a:lnTo>
                      <a:pt x="274" y="190"/>
                    </a:lnTo>
                    <a:lnTo>
                      <a:pt x="268" y="193"/>
                    </a:lnTo>
                    <a:lnTo>
                      <a:pt x="263" y="188"/>
                    </a:lnTo>
                    <a:lnTo>
                      <a:pt x="180" y="89"/>
                    </a:lnTo>
                    <a:lnTo>
                      <a:pt x="9" y="216"/>
                    </a:lnTo>
                    <a:lnTo>
                      <a:pt x="9" y="216"/>
                    </a:lnTo>
                    <a:lnTo>
                      <a:pt x="5" y="209"/>
                    </a:lnTo>
                    <a:lnTo>
                      <a:pt x="0" y="204"/>
                    </a:lnTo>
                    <a:lnTo>
                      <a:pt x="0" y="204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</p:grpSp>
        <p:grpSp>
          <p:nvGrpSpPr>
            <p:cNvPr id="140" name="Group 119"/>
            <p:cNvGrpSpPr/>
            <p:nvPr/>
          </p:nvGrpSpPr>
          <p:grpSpPr>
            <a:xfrm>
              <a:off x="8723" y="6354"/>
              <a:ext cx="525" cy="469"/>
              <a:chOff x="1172009" y="3486939"/>
              <a:chExt cx="381000" cy="364349"/>
            </a:xfrm>
            <a:solidFill>
              <a:srgbClr val="304371"/>
            </a:solidFill>
          </p:grpSpPr>
          <p:sp>
            <p:nvSpPr>
              <p:cNvPr id="141" name="Freeform 16"/>
              <p:cNvSpPr/>
              <p:nvPr/>
            </p:nvSpPr>
            <p:spPr bwMode="auto">
              <a:xfrm>
                <a:off x="1223942" y="3643325"/>
                <a:ext cx="146050" cy="207963"/>
              </a:xfrm>
              <a:custGeom>
                <a:avLst/>
                <a:gdLst/>
                <a:ahLst/>
                <a:cxnLst>
                  <a:cxn ang="0">
                    <a:pos x="125" y="101"/>
                  </a:cxn>
                  <a:cxn ang="0">
                    <a:pos x="125" y="231"/>
                  </a:cxn>
                  <a:cxn ang="0">
                    <a:pos x="125" y="231"/>
                  </a:cxn>
                  <a:cxn ang="0">
                    <a:pos x="124" y="237"/>
                  </a:cxn>
                  <a:cxn ang="0">
                    <a:pos x="122" y="243"/>
                  </a:cxn>
                  <a:cxn ang="0">
                    <a:pos x="119" y="248"/>
                  </a:cxn>
                  <a:cxn ang="0">
                    <a:pos x="115" y="253"/>
                  </a:cxn>
                  <a:cxn ang="0">
                    <a:pos x="110" y="257"/>
                  </a:cxn>
                  <a:cxn ang="0">
                    <a:pos x="105" y="260"/>
                  </a:cxn>
                  <a:cxn ang="0">
                    <a:pos x="99" y="262"/>
                  </a:cxn>
                  <a:cxn ang="0">
                    <a:pos x="93" y="263"/>
                  </a:cxn>
                  <a:cxn ang="0">
                    <a:pos x="93" y="263"/>
                  </a:cxn>
                  <a:cxn ang="0">
                    <a:pos x="93" y="263"/>
                  </a:cxn>
                  <a:cxn ang="0">
                    <a:pos x="87" y="262"/>
                  </a:cxn>
                  <a:cxn ang="0">
                    <a:pos x="80" y="260"/>
                  </a:cxn>
                  <a:cxn ang="0">
                    <a:pos x="74" y="257"/>
                  </a:cxn>
                  <a:cxn ang="0">
                    <a:pos x="69" y="253"/>
                  </a:cxn>
                  <a:cxn ang="0">
                    <a:pos x="66" y="248"/>
                  </a:cxn>
                  <a:cxn ang="0">
                    <a:pos x="63" y="243"/>
                  </a:cxn>
                  <a:cxn ang="0">
                    <a:pos x="61" y="237"/>
                  </a:cxn>
                  <a:cxn ang="0">
                    <a:pos x="61" y="231"/>
                  </a:cxn>
                  <a:cxn ang="0">
                    <a:pos x="61" y="101"/>
                  </a:cxn>
                  <a:cxn ang="0">
                    <a:pos x="16" y="101"/>
                  </a:cxn>
                  <a:cxn ang="0">
                    <a:pos x="16" y="101"/>
                  </a:cxn>
                  <a:cxn ang="0">
                    <a:pos x="10" y="100"/>
                  </a:cxn>
                  <a:cxn ang="0">
                    <a:pos x="5" y="99"/>
                  </a:cxn>
                  <a:cxn ang="0">
                    <a:pos x="1" y="95"/>
                  </a:cxn>
                  <a:cxn ang="0">
                    <a:pos x="0" y="91"/>
                  </a:cxn>
                  <a:cxn ang="0">
                    <a:pos x="0" y="87"/>
                  </a:cxn>
                  <a:cxn ang="0">
                    <a:pos x="0" y="82"/>
                  </a:cxn>
                  <a:cxn ang="0">
                    <a:pos x="3" y="77"/>
                  </a:cxn>
                  <a:cxn ang="0">
                    <a:pos x="7" y="73"/>
                  </a:cxn>
                  <a:cxn ang="0">
                    <a:pos x="69" y="11"/>
                  </a:cxn>
                  <a:cxn ang="0">
                    <a:pos x="69" y="11"/>
                  </a:cxn>
                  <a:cxn ang="0">
                    <a:pos x="75" y="6"/>
                  </a:cxn>
                  <a:cxn ang="0">
                    <a:pos x="80" y="2"/>
                  </a:cxn>
                  <a:cxn ang="0">
                    <a:pos x="87" y="0"/>
                  </a:cxn>
                  <a:cxn ang="0">
                    <a:pos x="93" y="0"/>
                  </a:cxn>
                  <a:cxn ang="0">
                    <a:pos x="98" y="0"/>
                  </a:cxn>
                  <a:cxn ang="0">
                    <a:pos x="104" y="2"/>
                  </a:cxn>
                  <a:cxn ang="0">
                    <a:pos x="110" y="6"/>
                  </a:cxn>
                  <a:cxn ang="0">
                    <a:pos x="115" y="11"/>
                  </a:cxn>
                  <a:cxn ang="0">
                    <a:pos x="178" y="73"/>
                  </a:cxn>
                  <a:cxn ang="0">
                    <a:pos x="178" y="73"/>
                  </a:cxn>
                  <a:cxn ang="0">
                    <a:pos x="182" y="77"/>
                  </a:cxn>
                  <a:cxn ang="0">
                    <a:pos x="184" y="82"/>
                  </a:cxn>
                  <a:cxn ang="0">
                    <a:pos x="184" y="86"/>
                  </a:cxn>
                  <a:cxn ang="0">
                    <a:pos x="184" y="91"/>
                  </a:cxn>
                  <a:cxn ang="0">
                    <a:pos x="182" y="95"/>
                  </a:cxn>
                  <a:cxn ang="0">
                    <a:pos x="178" y="97"/>
                  </a:cxn>
                  <a:cxn ang="0">
                    <a:pos x="173" y="100"/>
                  </a:cxn>
                  <a:cxn ang="0">
                    <a:pos x="166" y="101"/>
                  </a:cxn>
                  <a:cxn ang="0">
                    <a:pos x="125" y="101"/>
                  </a:cxn>
                </a:cxnLst>
                <a:rect l="0" t="0" r="r" b="b"/>
                <a:pathLst>
                  <a:path w="184" h="263">
                    <a:moveTo>
                      <a:pt x="125" y="101"/>
                    </a:moveTo>
                    <a:lnTo>
                      <a:pt x="125" y="231"/>
                    </a:lnTo>
                    <a:lnTo>
                      <a:pt x="125" y="231"/>
                    </a:lnTo>
                    <a:lnTo>
                      <a:pt x="124" y="237"/>
                    </a:lnTo>
                    <a:lnTo>
                      <a:pt x="122" y="243"/>
                    </a:lnTo>
                    <a:lnTo>
                      <a:pt x="119" y="248"/>
                    </a:lnTo>
                    <a:lnTo>
                      <a:pt x="115" y="253"/>
                    </a:lnTo>
                    <a:lnTo>
                      <a:pt x="110" y="257"/>
                    </a:lnTo>
                    <a:lnTo>
                      <a:pt x="105" y="260"/>
                    </a:lnTo>
                    <a:lnTo>
                      <a:pt x="99" y="262"/>
                    </a:lnTo>
                    <a:lnTo>
                      <a:pt x="93" y="263"/>
                    </a:lnTo>
                    <a:lnTo>
                      <a:pt x="93" y="263"/>
                    </a:lnTo>
                    <a:lnTo>
                      <a:pt x="93" y="263"/>
                    </a:lnTo>
                    <a:lnTo>
                      <a:pt x="87" y="262"/>
                    </a:lnTo>
                    <a:lnTo>
                      <a:pt x="80" y="260"/>
                    </a:lnTo>
                    <a:lnTo>
                      <a:pt x="74" y="257"/>
                    </a:lnTo>
                    <a:lnTo>
                      <a:pt x="69" y="253"/>
                    </a:lnTo>
                    <a:lnTo>
                      <a:pt x="66" y="248"/>
                    </a:lnTo>
                    <a:lnTo>
                      <a:pt x="63" y="243"/>
                    </a:lnTo>
                    <a:lnTo>
                      <a:pt x="61" y="237"/>
                    </a:lnTo>
                    <a:lnTo>
                      <a:pt x="61" y="231"/>
                    </a:lnTo>
                    <a:lnTo>
                      <a:pt x="61" y="101"/>
                    </a:lnTo>
                    <a:lnTo>
                      <a:pt x="16" y="101"/>
                    </a:lnTo>
                    <a:lnTo>
                      <a:pt x="16" y="101"/>
                    </a:lnTo>
                    <a:lnTo>
                      <a:pt x="10" y="100"/>
                    </a:lnTo>
                    <a:lnTo>
                      <a:pt x="5" y="99"/>
                    </a:lnTo>
                    <a:lnTo>
                      <a:pt x="1" y="95"/>
                    </a:lnTo>
                    <a:lnTo>
                      <a:pt x="0" y="91"/>
                    </a:lnTo>
                    <a:lnTo>
                      <a:pt x="0" y="87"/>
                    </a:lnTo>
                    <a:lnTo>
                      <a:pt x="0" y="82"/>
                    </a:lnTo>
                    <a:lnTo>
                      <a:pt x="3" y="77"/>
                    </a:lnTo>
                    <a:lnTo>
                      <a:pt x="7" y="73"/>
                    </a:lnTo>
                    <a:lnTo>
                      <a:pt x="69" y="11"/>
                    </a:lnTo>
                    <a:lnTo>
                      <a:pt x="69" y="11"/>
                    </a:lnTo>
                    <a:lnTo>
                      <a:pt x="75" y="6"/>
                    </a:lnTo>
                    <a:lnTo>
                      <a:pt x="80" y="2"/>
                    </a:lnTo>
                    <a:lnTo>
                      <a:pt x="87" y="0"/>
                    </a:lnTo>
                    <a:lnTo>
                      <a:pt x="93" y="0"/>
                    </a:lnTo>
                    <a:lnTo>
                      <a:pt x="98" y="0"/>
                    </a:lnTo>
                    <a:lnTo>
                      <a:pt x="104" y="2"/>
                    </a:lnTo>
                    <a:lnTo>
                      <a:pt x="110" y="6"/>
                    </a:lnTo>
                    <a:lnTo>
                      <a:pt x="115" y="11"/>
                    </a:lnTo>
                    <a:lnTo>
                      <a:pt x="178" y="73"/>
                    </a:lnTo>
                    <a:lnTo>
                      <a:pt x="178" y="73"/>
                    </a:lnTo>
                    <a:lnTo>
                      <a:pt x="182" y="77"/>
                    </a:lnTo>
                    <a:lnTo>
                      <a:pt x="184" y="82"/>
                    </a:lnTo>
                    <a:lnTo>
                      <a:pt x="184" y="86"/>
                    </a:lnTo>
                    <a:lnTo>
                      <a:pt x="184" y="91"/>
                    </a:lnTo>
                    <a:lnTo>
                      <a:pt x="182" y="95"/>
                    </a:lnTo>
                    <a:lnTo>
                      <a:pt x="178" y="97"/>
                    </a:lnTo>
                    <a:lnTo>
                      <a:pt x="173" y="100"/>
                    </a:lnTo>
                    <a:lnTo>
                      <a:pt x="166" y="101"/>
                    </a:lnTo>
                    <a:lnTo>
                      <a:pt x="125" y="101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42" name="Freeform 17"/>
              <p:cNvSpPr/>
              <p:nvPr/>
            </p:nvSpPr>
            <p:spPr bwMode="auto">
              <a:xfrm>
                <a:off x="1172009" y="3486939"/>
                <a:ext cx="381000" cy="266700"/>
              </a:xfrm>
              <a:custGeom>
                <a:avLst/>
                <a:gdLst/>
                <a:ahLst/>
                <a:cxnLst>
                  <a:cxn ang="0">
                    <a:pos x="392" y="125"/>
                  </a:cxn>
                  <a:cxn ang="0">
                    <a:pos x="420" y="136"/>
                  </a:cxn>
                  <a:cxn ang="0">
                    <a:pos x="445" y="153"/>
                  </a:cxn>
                  <a:cxn ang="0">
                    <a:pos x="463" y="175"/>
                  </a:cxn>
                  <a:cxn ang="0">
                    <a:pos x="476" y="200"/>
                  </a:cxn>
                  <a:cxn ang="0">
                    <a:pos x="480" y="227"/>
                  </a:cxn>
                  <a:cxn ang="0">
                    <a:pos x="480" y="237"/>
                  </a:cxn>
                  <a:cxn ang="0">
                    <a:pos x="472" y="264"/>
                  </a:cxn>
                  <a:cxn ang="0">
                    <a:pos x="457" y="289"/>
                  </a:cxn>
                  <a:cxn ang="0">
                    <a:pos x="435" y="310"/>
                  </a:cxn>
                  <a:cxn ang="0">
                    <a:pos x="408" y="325"/>
                  </a:cxn>
                  <a:cxn ang="0">
                    <a:pos x="376" y="334"/>
                  </a:cxn>
                  <a:cxn ang="0">
                    <a:pos x="376" y="220"/>
                  </a:cxn>
                  <a:cxn ang="0">
                    <a:pos x="362" y="195"/>
                  </a:cxn>
                  <a:cxn ang="0">
                    <a:pos x="347" y="185"/>
                  </a:cxn>
                  <a:cxn ang="0">
                    <a:pos x="329" y="182"/>
                  </a:cxn>
                  <a:cxn ang="0">
                    <a:pos x="301" y="190"/>
                  </a:cxn>
                  <a:cxn ang="0">
                    <a:pos x="288" y="203"/>
                  </a:cxn>
                  <a:cxn ang="0">
                    <a:pos x="280" y="230"/>
                  </a:cxn>
                  <a:cxn ang="0">
                    <a:pos x="210" y="315"/>
                  </a:cxn>
                  <a:cxn ang="0">
                    <a:pos x="246" y="313"/>
                  </a:cxn>
                  <a:cxn ang="0">
                    <a:pos x="259" y="306"/>
                  </a:cxn>
                  <a:cxn ang="0">
                    <a:pos x="268" y="295"/>
                  </a:cxn>
                  <a:cxn ang="0">
                    <a:pos x="268" y="277"/>
                  </a:cxn>
                  <a:cxn ang="0">
                    <a:pos x="258" y="259"/>
                  </a:cxn>
                  <a:cxn ang="0">
                    <a:pos x="188" y="190"/>
                  </a:cxn>
                  <a:cxn ang="0">
                    <a:pos x="162" y="182"/>
                  </a:cxn>
                  <a:cxn ang="0">
                    <a:pos x="143" y="185"/>
                  </a:cxn>
                  <a:cxn ang="0">
                    <a:pos x="65" y="259"/>
                  </a:cxn>
                  <a:cxn ang="0">
                    <a:pos x="54" y="278"/>
                  </a:cxn>
                  <a:cxn ang="0">
                    <a:pos x="54" y="295"/>
                  </a:cxn>
                  <a:cxn ang="0">
                    <a:pos x="59" y="304"/>
                  </a:cxn>
                  <a:cxn ang="0">
                    <a:pos x="67" y="310"/>
                  </a:cxn>
                  <a:cxn ang="0">
                    <a:pos x="114" y="315"/>
                  </a:cxn>
                  <a:cxn ang="0">
                    <a:pos x="101" y="334"/>
                  </a:cxn>
                  <a:cxn ang="0">
                    <a:pos x="69" y="324"/>
                  </a:cxn>
                  <a:cxn ang="0">
                    <a:pos x="41" y="306"/>
                  </a:cxn>
                  <a:cxn ang="0">
                    <a:pos x="20" y="284"/>
                  </a:cxn>
                  <a:cxn ang="0">
                    <a:pos x="5" y="257"/>
                  </a:cxn>
                  <a:cxn ang="0">
                    <a:pos x="0" y="227"/>
                  </a:cxn>
                  <a:cxn ang="0">
                    <a:pos x="1" y="219"/>
                  </a:cxn>
                  <a:cxn ang="0">
                    <a:pos x="7" y="191"/>
                  </a:cxn>
                  <a:cxn ang="0">
                    <a:pos x="22" y="167"/>
                  </a:cxn>
                  <a:cxn ang="0">
                    <a:pos x="43" y="147"/>
                  </a:cxn>
                  <a:cxn ang="0">
                    <a:pos x="69" y="132"/>
                  </a:cxn>
                  <a:cxn ang="0">
                    <a:pos x="99" y="122"/>
                  </a:cxn>
                  <a:cxn ang="0">
                    <a:pos x="99" y="118"/>
                  </a:cxn>
                  <a:cxn ang="0">
                    <a:pos x="105" y="84"/>
                  </a:cxn>
                  <a:cxn ang="0">
                    <a:pos x="123" y="53"/>
                  </a:cxn>
                  <a:cxn ang="0">
                    <a:pos x="151" y="27"/>
                  </a:cxn>
                  <a:cxn ang="0">
                    <a:pos x="185" y="10"/>
                  </a:cxn>
                  <a:cxn ang="0">
                    <a:pos x="226" y="1"/>
                  </a:cxn>
                  <a:cxn ang="0">
                    <a:pos x="255" y="1"/>
                  </a:cxn>
                  <a:cxn ang="0">
                    <a:pos x="295" y="10"/>
                  </a:cxn>
                  <a:cxn ang="0">
                    <a:pos x="330" y="27"/>
                  </a:cxn>
                  <a:cxn ang="0">
                    <a:pos x="357" y="53"/>
                  </a:cxn>
                  <a:cxn ang="0">
                    <a:pos x="374" y="84"/>
                  </a:cxn>
                  <a:cxn ang="0">
                    <a:pos x="381" y="118"/>
                  </a:cxn>
                  <a:cxn ang="0">
                    <a:pos x="381" y="122"/>
                  </a:cxn>
                </a:cxnLst>
                <a:rect l="0" t="0" r="r" b="b"/>
                <a:pathLst>
                  <a:path w="480" h="336">
                    <a:moveTo>
                      <a:pt x="381" y="122"/>
                    </a:moveTo>
                    <a:lnTo>
                      <a:pt x="381" y="122"/>
                    </a:lnTo>
                    <a:lnTo>
                      <a:pt x="392" y="125"/>
                    </a:lnTo>
                    <a:lnTo>
                      <a:pt x="402" y="127"/>
                    </a:lnTo>
                    <a:lnTo>
                      <a:pt x="412" y="132"/>
                    </a:lnTo>
                    <a:lnTo>
                      <a:pt x="420" y="136"/>
                    </a:lnTo>
                    <a:lnTo>
                      <a:pt x="429" y="141"/>
                    </a:lnTo>
                    <a:lnTo>
                      <a:pt x="438" y="147"/>
                    </a:lnTo>
                    <a:lnTo>
                      <a:pt x="445" y="153"/>
                    </a:lnTo>
                    <a:lnTo>
                      <a:pt x="451" y="161"/>
                    </a:lnTo>
                    <a:lnTo>
                      <a:pt x="457" y="167"/>
                    </a:lnTo>
                    <a:lnTo>
                      <a:pt x="463" y="175"/>
                    </a:lnTo>
                    <a:lnTo>
                      <a:pt x="468" y="183"/>
                    </a:lnTo>
                    <a:lnTo>
                      <a:pt x="472" y="191"/>
                    </a:lnTo>
                    <a:lnTo>
                      <a:pt x="476" y="200"/>
                    </a:lnTo>
                    <a:lnTo>
                      <a:pt x="478" y="209"/>
                    </a:lnTo>
                    <a:lnTo>
                      <a:pt x="480" y="219"/>
                    </a:lnTo>
                    <a:lnTo>
                      <a:pt x="480" y="227"/>
                    </a:lnTo>
                    <a:lnTo>
                      <a:pt x="480" y="227"/>
                    </a:lnTo>
                    <a:lnTo>
                      <a:pt x="480" y="227"/>
                    </a:lnTo>
                    <a:lnTo>
                      <a:pt x="480" y="237"/>
                    </a:lnTo>
                    <a:lnTo>
                      <a:pt x="478" y="247"/>
                    </a:lnTo>
                    <a:lnTo>
                      <a:pt x="476" y="256"/>
                    </a:lnTo>
                    <a:lnTo>
                      <a:pt x="472" y="264"/>
                    </a:lnTo>
                    <a:lnTo>
                      <a:pt x="467" y="273"/>
                    </a:lnTo>
                    <a:lnTo>
                      <a:pt x="462" y="282"/>
                    </a:lnTo>
                    <a:lnTo>
                      <a:pt x="457" y="289"/>
                    </a:lnTo>
                    <a:lnTo>
                      <a:pt x="450" y="297"/>
                    </a:lnTo>
                    <a:lnTo>
                      <a:pt x="442" y="304"/>
                    </a:lnTo>
                    <a:lnTo>
                      <a:pt x="435" y="310"/>
                    </a:lnTo>
                    <a:lnTo>
                      <a:pt x="426" y="315"/>
                    </a:lnTo>
                    <a:lnTo>
                      <a:pt x="418" y="320"/>
                    </a:lnTo>
                    <a:lnTo>
                      <a:pt x="408" y="325"/>
                    </a:lnTo>
                    <a:lnTo>
                      <a:pt x="398" y="329"/>
                    </a:lnTo>
                    <a:lnTo>
                      <a:pt x="387" y="331"/>
                    </a:lnTo>
                    <a:lnTo>
                      <a:pt x="376" y="334"/>
                    </a:lnTo>
                    <a:lnTo>
                      <a:pt x="376" y="230"/>
                    </a:lnTo>
                    <a:lnTo>
                      <a:pt x="376" y="230"/>
                    </a:lnTo>
                    <a:lnTo>
                      <a:pt x="376" y="220"/>
                    </a:lnTo>
                    <a:lnTo>
                      <a:pt x="372" y="211"/>
                    </a:lnTo>
                    <a:lnTo>
                      <a:pt x="368" y="203"/>
                    </a:lnTo>
                    <a:lnTo>
                      <a:pt x="362" y="195"/>
                    </a:lnTo>
                    <a:lnTo>
                      <a:pt x="362" y="195"/>
                    </a:lnTo>
                    <a:lnTo>
                      <a:pt x="355" y="190"/>
                    </a:lnTo>
                    <a:lnTo>
                      <a:pt x="347" y="185"/>
                    </a:lnTo>
                    <a:lnTo>
                      <a:pt x="337" y="183"/>
                    </a:lnTo>
                    <a:lnTo>
                      <a:pt x="329" y="182"/>
                    </a:lnTo>
                    <a:lnTo>
                      <a:pt x="329" y="182"/>
                    </a:lnTo>
                    <a:lnTo>
                      <a:pt x="319" y="183"/>
                    </a:lnTo>
                    <a:lnTo>
                      <a:pt x="309" y="185"/>
                    </a:lnTo>
                    <a:lnTo>
                      <a:pt x="301" y="190"/>
                    </a:lnTo>
                    <a:lnTo>
                      <a:pt x="294" y="195"/>
                    </a:lnTo>
                    <a:lnTo>
                      <a:pt x="294" y="195"/>
                    </a:lnTo>
                    <a:lnTo>
                      <a:pt x="288" y="203"/>
                    </a:lnTo>
                    <a:lnTo>
                      <a:pt x="284" y="211"/>
                    </a:lnTo>
                    <a:lnTo>
                      <a:pt x="280" y="220"/>
                    </a:lnTo>
                    <a:lnTo>
                      <a:pt x="280" y="230"/>
                    </a:lnTo>
                    <a:lnTo>
                      <a:pt x="280" y="336"/>
                    </a:lnTo>
                    <a:lnTo>
                      <a:pt x="210" y="336"/>
                    </a:lnTo>
                    <a:lnTo>
                      <a:pt x="210" y="315"/>
                    </a:lnTo>
                    <a:lnTo>
                      <a:pt x="235" y="315"/>
                    </a:lnTo>
                    <a:lnTo>
                      <a:pt x="235" y="315"/>
                    </a:lnTo>
                    <a:lnTo>
                      <a:pt x="246" y="313"/>
                    </a:lnTo>
                    <a:lnTo>
                      <a:pt x="255" y="310"/>
                    </a:lnTo>
                    <a:lnTo>
                      <a:pt x="255" y="310"/>
                    </a:lnTo>
                    <a:lnTo>
                      <a:pt x="259" y="306"/>
                    </a:lnTo>
                    <a:lnTo>
                      <a:pt x="263" y="303"/>
                    </a:lnTo>
                    <a:lnTo>
                      <a:pt x="266" y="299"/>
                    </a:lnTo>
                    <a:lnTo>
                      <a:pt x="268" y="295"/>
                    </a:lnTo>
                    <a:lnTo>
                      <a:pt x="268" y="295"/>
                    </a:lnTo>
                    <a:lnTo>
                      <a:pt x="269" y="285"/>
                    </a:lnTo>
                    <a:lnTo>
                      <a:pt x="268" y="277"/>
                    </a:lnTo>
                    <a:lnTo>
                      <a:pt x="268" y="277"/>
                    </a:lnTo>
                    <a:lnTo>
                      <a:pt x="264" y="268"/>
                    </a:lnTo>
                    <a:lnTo>
                      <a:pt x="258" y="259"/>
                    </a:lnTo>
                    <a:lnTo>
                      <a:pt x="195" y="198"/>
                    </a:lnTo>
                    <a:lnTo>
                      <a:pt x="195" y="198"/>
                    </a:lnTo>
                    <a:lnTo>
                      <a:pt x="188" y="190"/>
                    </a:lnTo>
                    <a:lnTo>
                      <a:pt x="179" y="185"/>
                    </a:lnTo>
                    <a:lnTo>
                      <a:pt x="170" y="183"/>
                    </a:lnTo>
                    <a:lnTo>
                      <a:pt x="162" y="182"/>
                    </a:lnTo>
                    <a:lnTo>
                      <a:pt x="162" y="182"/>
                    </a:lnTo>
                    <a:lnTo>
                      <a:pt x="152" y="183"/>
                    </a:lnTo>
                    <a:lnTo>
                      <a:pt x="143" y="185"/>
                    </a:lnTo>
                    <a:lnTo>
                      <a:pt x="136" y="190"/>
                    </a:lnTo>
                    <a:lnTo>
                      <a:pt x="127" y="198"/>
                    </a:lnTo>
                    <a:lnTo>
                      <a:pt x="65" y="259"/>
                    </a:lnTo>
                    <a:lnTo>
                      <a:pt x="65" y="259"/>
                    </a:lnTo>
                    <a:lnTo>
                      <a:pt x="58" y="268"/>
                    </a:lnTo>
                    <a:lnTo>
                      <a:pt x="54" y="278"/>
                    </a:lnTo>
                    <a:lnTo>
                      <a:pt x="54" y="278"/>
                    </a:lnTo>
                    <a:lnTo>
                      <a:pt x="53" y="287"/>
                    </a:lnTo>
                    <a:lnTo>
                      <a:pt x="54" y="295"/>
                    </a:lnTo>
                    <a:lnTo>
                      <a:pt x="54" y="295"/>
                    </a:lnTo>
                    <a:lnTo>
                      <a:pt x="57" y="300"/>
                    </a:lnTo>
                    <a:lnTo>
                      <a:pt x="59" y="304"/>
                    </a:lnTo>
                    <a:lnTo>
                      <a:pt x="63" y="306"/>
                    </a:lnTo>
                    <a:lnTo>
                      <a:pt x="67" y="310"/>
                    </a:lnTo>
                    <a:lnTo>
                      <a:pt x="67" y="310"/>
                    </a:lnTo>
                    <a:lnTo>
                      <a:pt x="75" y="314"/>
                    </a:lnTo>
                    <a:lnTo>
                      <a:pt x="85" y="315"/>
                    </a:lnTo>
                    <a:lnTo>
                      <a:pt x="114" y="315"/>
                    </a:lnTo>
                    <a:lnTo>
                      <a:pt x="114" y="335"/>
                    </a:lnTo>
                    <a:lnTo>
                      <a:pt x="114" y="335"/>
                    </a:lnTo>
                    <a:lnTo>
                      <a:pt x="101" y="334"/>
                    </a:lnTo>
                    <a:lnTo>
                      <a:pt x="90" y="331"/>
                    </a:lnTo>
                    <a:lnTo>
                      <a:pt x="79" y="327"/>
                    </a:lnTo>
                    <a:lnTo>
                      <a:pt x="69" y="324"/>
                    </a:lnTo>
                    <a:lnTo>
                      <a:pt x="59" y="319"/>
                    </a:lnTo>
                    <a:lnTo>
                      <a:pt x="49" y="313"/>
                    </a:lnTo>
                    <a:lnTo>
                      <a:pt x="41" y="306"/>
                    </a:lnTo>
                    <a:lnTo>
                      <a:pt x="33" y="300"/>
                    </a:lnTo>
                    <a:lnTo>
                      <a:pt x="26" y="292"/>
                    </a:lnTo>
                    <a:lnTo>
                      <a:pt x="20" y="284"/>
                    </a:lnTo>
                    <a:lnTo>
                      <a:pt x="13" y="275"/>
                    </a:lnTo>
                    <a:lnTo>
                      <a:pt x="8" y="267"/>
                    </a:lnTo>
                    <a:lnTo>
                      <a:pt x="5" y="257"/>
                    </a:lnTo>
                    <a:lnTo>
                      <a:pt x="2" y="248"/>
                    </a:lnTo>
                    <a:lnTo>
                      <a:pt x="1" y="237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0" y="227"/>
                    </a:lnTo>
                    <a:lnTo>
                      <a:pt x="1" y="219"/>
                    </a:lnTo>
                    <a:lnTo>
                      <a:pt x="2" y="209"/>
                    </a:lnTo>
                    <a:lnTo>
                      <a:pt x="5" y="200"/>
                    </a:lnTo>
                    <a:lnTo>
                      <a:pt x="7" y="191"/>
                    </a:lnTo>
                    <a:lnTo>
                      <a:pt x="12" y="183"/>
                    </a:lnTo>
                    <a:lnTo>
                      <a:pt x="16" y="175"/>
                    </a:lnTo>
                    <a:lnTo>
                      <a:pt x="22" y="167"/>
                    </a:lnTo>
                    <a:lnTo>
                      <a:pt x="28" y="161"/>
                    </a:lnTo>
                    <a:lnTo>
                      <a:pt x="36" y="153"/>
                    </a:lnTo>
                    <a:lnTo>
                      <a:pt x="43" y="147"/>
                    </a:lnTo>
                    <a:lnTo>
                      <a:pt x="50" y="141"/>
                    </a:lnTo>
                    <a:lnTo>
                      <a:pt x="59" y="136"/>
                    </a:lnTo>
                    <a:lnTo>
                      <a:pt x="69" y="132"/>
                    </a:lnTo>
                    <a:lnTo>
                      <a:pt x="79" y="127"/>
                    </a:lnTo>
                    <a:lnTo>
                      <a:pt x="89" y="125"/>
                    </a:lnTo>
                    <a:lnTo>
                      <a:pt x="99" y="122"/>
                    </a:lnTo>
                    <a:lnTo>
                      <a:pt x="99" y="122"/>
                    </a:lnTo>
                    <a:lnTo>
                      <a:pt x="99" y="118"/>
                    </a:lnTo>
                    <a:lnTo>
                      <a:pt x="99" y="118"/>
                    </a:lnTo>
                    <a:lnTo>
                      <a:pt x="100" y="107"/>
                    </a:lnTo>
                    <a:lnTo>
                      <a:pt x="101" y="95"/>
                    </a:lnTo>
                    <a:lnTo>
                      <a:pt x="105" y="84"/>
                    </a:lnTo>
                    <a:lnTo>
                      <a:pt x="110" y="73"/>
                    </a:lnTo>
                    <a:lnTo>
                      <a:pt x="116" y="63"/>
                    </a:lnTo>
                    <a:lnTo>
                      <a:pt x="123" y="53"/>
                    </a:lnTo>
                    <a:lnTo>
                      <a:pt x="131" y="43"/>
                    </a:lnTo>
                    <a:lnTo>
                      <a:pt x="141" y="36"/>
                    </a:lnTo>
                    <a:lnTo>
                      <a:pt x="151" y="27"/>
                    </a:lnTo>
                    <a:lnTo>
                      <a:pt x="161" y="21"/>
                    </a:lnTo>
                    <a:lnTo>
                      <a:pt x="173" y="15"/>
                    </a:lnTo>
                    <a:lnTo>
                      <a:pt x="185" y="10"/>
                    </a:lnTo>
                    <a:lnTo>
                      <a:pt x="198" y="6"/>
                    </a:lnTo>
                    <a:lnTo>
                      <a:pt x="211" y="2"/>
                    </a:lnTo>
                    <a:lnTo>
                      <a:pt x="226" y="1"/>
                    </a:lnTo>
                    <a:lnTo>
                      <a:pt x="240" y="0"/>
                    </a:lnTo>
                    <a:lnTo>
                      <a:pt x="240" y="0"/>
                    </a:lnTo>
                    <a:lnTo>
                      <a:pt x="255" y="1"/>
                    </a:lnTo>
                    <a:lnTo>
                      <a:pt x="268" y="2"/>
                    </a:lnTo>
                    <a:lnTo>
                      <a:pt x="282" y="6"/>
                    </a:lnTo>
                    <a:lnTo>
                      <a:pt x="295" y="10"/>
                    </a:lnTo>
                    <a:lnTo>
                      <a:pt x="308" y="15"/>
                    </a:lnTo>
                    <a:lnTo>
                      <a:pt x="319" y="21"/>
                    </a:lnTo>
                    <a:lnTo>
                      <a:pt x="330" y="27"/>
                    </a:lnTo>
                    <a:lnTo>
                      <a:pt x="340" y="36"/>
                    </a:lnTo>
                    <a:lnTo>
                      <a:pt x="348" y="43"/>
                    </a:lnTo>
                    <a:lnTo>
                      <a:pt x="357" y="53"/>
                    </a:lnTo>
                    <a:lnTo>
                      <a:pt x="365" y="63"/>
                    </a:lnTo>
                    <a:lnTo>
                      <a:pt x="369" y="73"/>
                    </a:lnTo>
                    <a:lnTo>
                      <a:pt x="374" y="84"/>
                    </a:lnTo>
                    <a:lnTo>
                      <a:pt x="378" y="95"/>
                    </a:lnTo>
                    <a:lnTo>
                      <a:pt x="381" y="107"/>
                    </a:lnTo>
                    <a:lnTo>
                      <a:pt x="381" y="118"/>
                    </a:lnTo>
                    <a:lnTo>
                      <a:pt x="381" y="118"/>
                    </a:lnTo>
                    <a:lnTo>
                      <a:pt x="381" y="122"/>
                    </a:lnTo>
                    <a:lnTo>
                      <a:pt x="381" y="12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  <p:sp>
            <p:nvSpPr>
              <p:cNvPr id="143" name="Freeform 18"/>
              <p:cNvSpPr/>
              <p:nvPr/>
            </p:nvSpPr>
            <p:spPr bwMode="auto">
              <a:xfrm>
                <a:off x="1355705" y="3643325"/>
                <a:ext cx="147638" cy="207963"/>
              </a:xfrm>
              <a:custGeom>
                <a:avLst/>
                <a:gdLst/>
                <a:ahLst/>
                <a:cxnLst>
                  <a:cxn ang="0">
                    <a:pos x="126" y="162"/>
                  </a:cxn>
                  <a:cxn ang="0">
                    <a:pos x="126" y="32"/>
                  </a:cxn>
                  <a:cxn ang="0">
                    <a:pos x="126" y="32"/>
                  </a:cxn>
                  <a:cxn ang="0">
                    <a:pos x="125" y="26"/>
                  </a:cxn>
                  <a:cxn ang="0">
                    <a:pos x="123" y="19"/>
                  </a:cxn>
                  <a:cxn ang="0">
                    <a:pos x="120" y="13"/>
                  </a:cxn>
                  <a:cxn ang="0">
                    <a:pos x="116" y="8"/>
                  </a:cxn>
                  <a:cxn ang="0">
                    <a:pos x="111" y="5"/>
                  </a:cxn>
                  <a:cxn ang="0">
                    <a:pos x="106" y="2"/>
                  </a:cxn>
                  <a:cxn ang="0">
                    <a:pos x="100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94" y="0"/>
                  </a:cxn>
                  <a:cxn ang="0">
                    <a:pos x="86" y="0"/>
                  </a:cxn>
                  <a:cxn ang="0">
                    <a:pos x="80" y="2"/>
                  </a:cxn>
                  <a:cxn ang="0">
                    <a:pos x="75" y="5"/>
                  </a:cxn>
                  <a:cxn ang="0">
                    <a:pos x="70" y="8"/>
                  </a:cxn>
                  <a:cxn ang="0">
                    <a:pos x="66" y="13"/>
                  </a:cxn>
                  <a:cxn ang="0">
                    <a:pos x="64" y="19"/>
                  </a:cxn>
                  <a:cxn ang="0">
                    <a:pos x="62" y="26"/>
                  </a:cxn>
                  <a:cxn ang="0">
                    <a:pos x="62" y="32"/>
                  </a:cxn>
                  <a:cxn ang="0">
                    <a:pos x="62" y="162"/>
                  </a:cxn>
                  <a:cxn ang="0">
                    <a:pos x="17" y="162"/>
                  </a:cxn>
                  <a:cxn ang="0">
                    <a:pos x="17" y="162"/>
                  </a:cxn>
                  <a:cxn ang="0">
                    <a:pos x="11" y="162"/>
                  </a:cxn>
                  <a:cxn ang="0">
                    <a:pos x="6" y="164"/>
                  </a:cxn>
                  <a:cxn ang="0">
                    <a:pos x="2" y="167"/>
                  </a:cxn>
                  <a:cxn ang="0">
                    <a:pos x="1" y="170"/>
                  </a:cxn>
                  <a:cxn ang="0">
                    <a:pos x="0" y="175"/>
                  </a:cxn>
                  <a:cxn ang="0">
                    <a:pos x="1" y="179"/>
                  </a:cxn>
                  <a:cxn ang="0">
                    <a:pos x="3" y="184"/>
                  </a:cxn>
                  <a:cxn ang="0">
                    <a:pos x="7" y="189"/>
                  </a:cxn>
                  <a:cxn ang="0">
                    <a:pos x="70" y="251"/>
                  </a:cxn>
                  <a:cxn ang="0">
                    <a:pos x="70" y="251"/>
                  </a:cxn>
                  <a:cxn ang="0">
                    <a:pos x="76" y="256"/>
                  </a:cxn>
                  <a:cxn ang="0">
                    <a:pos x="81" y="259"/>
                  </a:cxn>
                  <a:cxn ang="0">
                    <a:pos x="88" y="262"/>
                  </a:cxn>
                  <a:cxn ang="0">
                    <a:pos x="92" y="263"/>
                  </a:cxn>
                  <a:cxn ang="0">
                    <a:pos x="99" y="262"/>
                  </a:cxn>
                  <a:cxn ang="0">
                    <a:pos x="105" y="259"/>
                  </a:cxn>
                  <a:cxn ang="0">
                    <a:pos x="110" y="256"/>
                  </a:cxn>
                  <a:cxn ang="0">
                    <a:pos x="116" y="251"/>
                  </a:cxn>
                  <a:cxn ang="0">
                    <a:pos x="179" y="189"/>
                  </a:cxn>
                  <a:cxn ang="0">
                    <a:pos x="179" y="189"/>
                  </a:cxn>
                  <a:cxn ang="0">
                    <a:pos x="183" y="185"/>
                  </a:cxn>
                  <a:cxn ang="0">
                    <a:pos x="184" y="180"/>
                  </a:cxn>
                  <a:cxn ang="0">
                    <a:pos x="185" y="175"/>
                  </a:cxn>
                  <a:cxn ang="0">
                    <a:pos x="185" y="171"/>
                  </a:cxn>
                  <a:cxn ang="0">
                    <a:pos x="183" y="168"/>
                  </a:cxn>
                  <a:cxn ang="0">
                    <a:pos x="179" y="164"/>
                  </a:cxn>
                  <a:cxn ang="0">
                    <a:pos x="173" y="162"/>
                  </a:cxn>
                  <a:cxn ang="0">
                    <a:pos x="165" y="162"/>
                  </a:cxn>
                  <a:cxn ang="0">
                    <a:pos x="126" y="162"/>
                  </a:cxn>
                </a:cxnLst>
                <a:rect l="0" t="0" r="r" b="b"/>
                <a:pathLst>
                  <a:path w="185" h="263">
                    <a:moveTo>
                      <a:pt x="126" y="162"/>
                    </a:moveTo>
                    <a:lnTo>
                      <a:pt x="126" y="32"/>
                    </a:lnTo>
                    <a:lnTo>
                      <a:pt x="126" y="32"/>
                    </a:lnTo>
                    <a:lnTo>
                      <a:pt x="125" y="26"/>
                    </a:lnTo>
                    <a:lnTo>
                      <a:pt x="123" y="19"/>
                    </a:lnTo>
                    <a:lnTo>
                      <a:pt x="120" y="13"/>
                    </a:lnTo>
                    <a:lnTo>
                      <a:pt x="116" y="8"/>
                    </a:lnTo>
                    <a:lnTo>
                      <a:pt x="111" y="5"/>
                    </a:lnTo>
                    <a:lnTo>
                      <a:pt x="106" y="2"/>
                    </a:lnTo>
                    <a:lnTo>
                      <a:pt x="100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94" y="0"/>
                    </a:lnTo>
                    <a:lnTo>
                      <a:pt x="86" y="0"/>
                    </a:lnTo>
                    <a:lnTo>
                      <a:pt x="80" y="2"/>
                    </a:lnTo>
                    <a:lnTo>
                      <a:pt x="75" y="5"/>
                    </a:lnTo>
                    <a:lnTo>
                      <a:pt x="70" y="8"/>
                    </a:lnTo>
                    <a:lnTo>
                      <a:pt x="66" y="13"/>
                    </a:lnTo>
                    <a:lnTo>
                      <a:pt x="64" y="19"/>
                    </a:lnTo>
                    <a:lnTo>
                      <a:pt x="62" y="26"/>
                    </a:lnTo>
                    <a:lnTo>
                      <a:pt x="62" y="32"/>
                    </a:lnTo>
                    <a:lnTo>
                      <a:pt x="62" y="162"/>
                    </a:lnTo>
                    <a:lnTo>
                      <a:pt x="17" y="162"/>
                    </a:lnTo>
                    <a:lnTo>
                      <a:pt x="17" y="162"/>
                    </a:lnTo>
                    <a:lnTo>
                      <a:pt x="11" y="162"/>
                    </a:lnTo>
                    <a:lnTo>
                      <a:pt x="6" y="164"/>
                    </a:lnTo>
                    <a:lnTo>
                      <a:pt x="2" y="167"/>
                    </a:lnTo>
                    <a:lnTo>
                      <a:pt x="1" y="170"/>
                    </a:lnTo>
                    <a:lnTo>
                      <a:pt x="0" y="175"/>
                    </a:lnTo>
                    <a:lnTo>
                      <a:pt x="1" y="179"/>
                    </a:lnTo>
                    <a:lnTo>
                      <a:pt x="3" y="184"/>
                    </a:lnTo>
                    <a:lnTo>
                      <a:pt x="7" y="189"/>
                    </a:lnTo>
                    <a:lnTo>
                      <a:pt x="70" y="251"/>
                    </a:lnTo>
                    <a:lnTo>
                      <a:pt x="70" y="251"/>
                    </a:lnTo>
                    <a:lnTo>
                      <a:pt x="76" y="256"/>
                    </a:lnTo>
                    <a:lnTo>
                      <a:pt x="81" y="259"/>
                    </a:lnTo>
                    <a:lnTo>
                      <a:pt x="88" y="262"/>
                    </a:lnTo>
                    <a:lnTo>
                      <a:pt x="92" y="263"/>
                    </a:lnTo>
                    <a:lnTo>
                      <a:pt x="99" y="262"/>
                    </a:lnTo>
                    <a:lnTo>
                      <a:pt x="105" y="259"/>
                    </a:lnTo>
                    <a:lnTo>
                      <a:pt x="110" y="256"/>
                    </a:lnTo>
                    <a:lnTo>
                      <a:pt x="116" y="251"/>
                    </a:lnTo>
                    <a:lnTo>
                      <a:pt x="179" y="189"/>
                    </a:lnTo>
                    <a:lnTo>
                      <a:pt x="179" y="189"/>
                    </a:lnTo>
                    <a:lnTo>
                      <a:pt x="183" y="185"/>
                    </a:lnTo>
                    <a:lnTo>
                      <a:pt x="184" y="180"/>
                    </a:lnTo>
                    <a:lnTo>
                      <a:pt x="185" y="175"/>
                    </a:lnTo>
                    <a:lnTo>
                      <a:pt x="185" y="171"/>
                    </a:lnTo>
                    <a:lnTo>
                      <a:pt x="183" y="168"/>
                    </a:lnTo>
                    <a:lnTo>
                      <a:pt x="179" y="164"/>
                    </a:lnTo>
                    <a:lnTo>
                      <a:pt x="173" y="162"/>
                    </a:lnTo>
                    <a:lnTo>
                      <a:pt x="165" y="162"/>
                    </a:lnTo>
                    <a:lnTo>
                      <a:pt x="126" y="162"/>
                    </a:lnTo>
                    <a:close/>
                  </a:path>
                </a:pathLst>
              </a:custGeom>
              <a:grpFill/>
              <a:ln w="9525">
                <a:noFill/>
                <a:round/>
              </a:ln>
            </p:spPr>
            <p:txBody>
              <a:bodyPr lIns="121920" tIns="60960" rIns="121920" bIns="60960"/>
              <a:lstStyle/>
              <a:p>
                <a:pPr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3200" dirty="0">
                  <a:latin typeface="+mn-ea"/>
                  <a:ea typeface="+mn-ea"/>
                </a:endParaRPr>
              </a:p>
            </p:txBody>
          </p:sp>
        </p:grpSp>
        <p:grpSp>
          <p:nvGrpSpPr>
            <p:cNvPr id="147" name="组合 146"/>
            <p:cNvGrpSpPr/>
            <p:nvPr/>
          </p:nvGrpSpPr>
          <p:grpSpPr>
            <a:xfrm>
              <a:off x="5594" y="2378"/>
              <a:ext cx="2762" cy="746"/>
              <a:chOff x="5594" y="2378"/>
              <a:chExt cx="2762" cy="746"/>
            </a:xfrm>
          </p:grpSpPr>
          <p:sp>
            <p:nvSpPr>
              <p:cNvPr id="115" name="矩形 114"/>
              <p:cNvSpPr/>
              <p:nvPr>
                <p:custDataLst>
                  <p:tags r:id="rId20"/>
                </p:custDataLst>
              </p:nvPr>
            </p:nvSpPr>
            <p:spPr>
              <a:xfrm>
                <a:off x="5594" y="2378"/>
                <a:ext cx="2763" cy="7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0"/>
                  </a:spcAft>
                </a:pPr>
                <a:r>
                  <a:rPr lang="zh-CN" altLang="en-US" sz="2000" b="1" kern="1200" dirty="0">
                    <a:solidFill>
                      <a:srgbClr val="304371"/>
                    </a:solidFill>
                    <a:ea typeface="微软雅黑" panose="020B0503020204020204" charset="-122"/>
                  </a:rPr>
                  <a:t>优势一</a:t>
                </a:r>
                <a:endParaRPr lang="zh-CN" altLang="en-US" sz="2000" b="1" kern="1200" dirty="0">
                  <a:solidFill>
                    <a:srgbClr val="304371"/>
                  </a:solidFill>
                  <a:latin typeface="微软雅黑" panose="020B0503020204020204" charset="-122"/>
                  <a:ea typeface="微软雅黑" panose="020B0503020204020204" charset="-122"/>
                  <a:cs typeface="+mj-cs"/>
                </a:endParaRPr>
              </a:p>
            </p:txBody>
          </p:sp>
          <p:cxnSp>
            <p:nvCxnSpPr>
              <p:cNvPr id="145" name="直接连接符 144"/>
              <p:cNvCxnSpPr/>
              <p:nvPr/>
            </p:nvCxnSpPr>
            <p:spPr>
              <a:xfrm flipV="1">
                <a:off x="6346" y="2916"/>
                <a:ext cx="1292" cy="16"/>
              </a:xfrm>
              <a:prstGeom prst="line">
                <a:avLst/>
              </a:prstGeom>
              <a:ln w="25400">
                <a:solidFill>
                  <a:srgbClr val="30437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8" name="组合 147"/>
            <p:cNvGrpSpPr/>
            <p:nvPr/>
          </p:nvGrpSpPr>
          <p:grpSpPr>
            <a:xfrm>
              <a:off x="10486" y="2374"/>
              <a:ext cx="2762" cy="746"/>
              <a:chOff x="5594" y="2378"/>
              <a:chExt cx="2762" cy="746"/>
            </a:xfrm>
          </p:grpSpPr>
          <p:sp>
            <p:nvSpPr>
              <p:cNvPr id="149" name="矩形 148"/>
              <p:cNvSpPr/>
              <p:nvPr>
                <p:custDataLst>
                  <p:tags r:id="rId19"/>
                </p:custDataLst>
              </p:nvPr>
            </p:nvSpPr>
            <p:spPr>
              <a:xfrm>
                <a:off x="5594" y="2378"/>
                <a:ext cx="2763" cy="7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0"/>
                  </a:spcAft>
                </a:pPr>
                <a:r>
                  <a:rPr lang="zh-CN" altLang="en-US" sz="2000" b="1" kern="1200" dirty="0">
                    <a:solidFill>
                      <a:srgbClr val="304371"/>
                    </a:solidFill>
                    <a:latin typeface="微软雅黑" panose="020B0503020204020204" charset="-122"/>
                    <a:ea typeface="微软雅黑" panose="020B0503020204020204" charset="-122"/>
                    <a:cs typeface="+mj-cs"/>
                  </a:rPr>
                  <a:t>优势二</a:t>
                </a:r>
              </a:p>
            </p:txBody>
          </p:sp>
          <p:cxnSp>
            <p:nvCxnSpPr>
              <p:cNvPr id="150" name="直接连接符 149"/>
              <p:cNvCxnSpPr/>
              <p:nvPr/>
            </p:nvCxnSpPr>
            <p:spPr>
              <a:xfrm flipV="1">
                <a:off x="6346" y="2916"/>
                <a:ext cx="1292" cy="16"/>
              </a:xfrm>
              <a:prstGeom prst="line">
                <a:avLst/>
              </a:prstGeom>
              <a:ln w="25400">
                <a:solidFill>
                  <a:srgbClr val="30437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1" name="组合 150"/>
            <p:cNvGrpSpPr/>
            <p:nvPr/>
          </p:nvGrpSpPr>
          <p:grpSpPr>
            <a:xfrm>
              <a:off x="5591" y="6555"/>
              <a:ext cx="2762" cy="746"/>
              <a:chOff x="5594" y="2378"/>
              <a:chExt cx="2762" cy="746"/>
            </a:xfrm>
          </p:grpSpPr>
          <p:sp>
            <p:nvSpPr>
              <p:cNvPr id="152" name="矩形 151"/>
              <p:cNvSpPr/>
              <p:nvPr>
                <p:custDataLst>
                  <p:tags r:id="rId18"/>
                </p:custDataLst>
              </p:nvPr>
            </p:nvSpPr>
            <p:spPr>
              <a:xfrm>
                <a:off x="5594" y="2378"/>
                <a:ext cx="2763" cy="7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0"/>
                  </a:spcAft>
                </a:pPr>
                <a:r>
                  <a:rPr lang="zh-CN" altLang="en-US" sz="2000" b="1" kern="1200" dirty="0">
                    <a:solidFill>
                      <a:srgbClr val="304371"/>
                    </a:solidFill>
                    <a:latin typeface="微软雅黑" panose="020B0503020204020204" charset="-122"/>
                    <a:ea typeface="微软雅黑" panose="020B0503020204020204" charset="-122"/>
                    <a:cs typeface="+mj-cs"/>
                  </a:rPr>
                  <a:t>优势四</a:t>
                </a:r>
              </a:p>
            </p:txBody>
          </p:sp>
          <p:cxnSp>
            <p:nvCxnSpPr>
              <p:cNvPr id="153" name="直接连接符 152"/>
              <p:cNvCxnSpPr/>
              <p:nvPr/>
            </p:nvCxnSpPr>
            <p:spPr>
              <a:xfrm flipV="1">
                <a:off x="6346" y="2916"/>
                <a:ext cx="1292" cy="16"/>
              </a:xfrm>
              <a:prstGeom prst="line">
                <a:avLst/>
              </a:prstGeom>
              <a:ln w="25400">
                <a:solidFill>
                  <a:srgbClr val="30437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4" name="组合 153"/>
            <p:cNvGrpSpPr/>
            <p:nvPr/>
          </p:nvGrpSpPr>
          <p:grpSpPr>
            <a:xfrm>
              <a:off x="10486" y="6555"/>
              <a:ext cx="2762" cy="746"/>
              <a:chOff x="5594" y="2378"/>
              <a:chExt cx="2762" cy="746"/>
            </a:xfrm>
          </p:grpSpPr>
          <p:sp>
            <p:nvSpPr>
              <p:cNvPr id="155" name="矩形 154"/>
              <p:cNvSpPr/>
              <p:nvPr>
                <p:custDataLst>
                  <p:tags r:id="rId17"/>
                </p:custDataLst>
              </p:nvPr>
            </p:nvSpPr>
            <p:spPr>
              <a:xfrm>
                <a:off x="5594" y="2378"/>
                <a:ext cx="2763" cy="74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noAutofit/>
              </a:bodyPr>
              <a:lstStyle/>
              <a:p>
                <a:pPr algn="ctr">
                  <a:lnSpc>
                    <a:spcPct val="80000"/>
                  </a:lnSpc>
                  <a:spcAft>
                    <a:spcPts val="0"/>
                  </a:spcAft>
                </a:pPr>
                <a:r>
                  <a:rPr lang="zh-CN" altLang="en-US" sz="2000" b="1" kern="1200" dirty="0">
                    <a:solidFill>
                      <a:srgbClr val="304371"/>
                    </a:solidFill>
                    <a:latin typeface="微软雅黑" panose="020B0503020204020204" charset="-122"/>
                    <a:ea typeface="微软雅黑" panose="020B0503020204020204" charset="-122"/>
                    <a:cs typeface="+mj-cs"/>
                  </a:rPr>
                  <a:t>优势三</a:t>
                </a:r>
              </a:p>
            </p:txBody>
          </p:sp>
          <p:cxnSp>
            <p:nvCxnSpPr>
              <p:cNvPr id="156" name="直接连接符 155"/>
              <p:cNvCxnSpPr/>
              <p:nvPr/>
            </p:nvCxnSpPr>
            <p:spPr>
              <a:xfrm flipV="1">
                <a:off x="6346" y="2916"/>
                <a:ext cx="1292" cy="16"/>
              </a:xfrm>
              <a:prstGeom prst="line">
                <a:avLst/>
              </a:prstGeom>
              <a:ln w="25400">
                <a:solidFill>
                  <a:srgbClr val="30437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55" name="文本框 54"/>
          <p:cNvSpPr txBox="1"/>
          <p:nvPr/>
        </p:nvSpPr>
        <p:spPr>
          <a:xfrm>
            <a:off x="3981727" y="2353872"/>
            <a:ext cx="16261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资金来源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微天使俱乐部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(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准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LP)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投资偏好数据库</a:t>
            </a:r>
          </a:p>
        </p:txBody>
      </p:sp>
      <p:sp>
        <p:nvSpPr>
          <p:cNvPr id="56" name="文本框 55"/>
          <p:cNvSpPr txBox="1"/>
          <p:nvPr/>
        </p:nvSpPr>
        <p:spPr>
          <a:xfrm>
            <a:off x="4049473" y="4882260"/>
            <a:ext cx="1244297" cy="12187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私有数据源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spcAft>
                <a:spcPts val="0"/>
              </a:spcAft>
            </a:pPr>
            <a:r>
              <a:rPr lang="zh-CN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智慧双创</a:t>
            </a:r>
          </a:p>
          <a:p>
            <a:pPr>
              <a:spcAft>
                <a:spcPts val="0"/>
              </a:spcAft>
            </a:pPr>
            <a:r>
              <a:rPr lang="zh-CN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智慧赛事</a:t>
            </a:r>
          </a:p>
          <a:p>
            <a:pPr>
              <a:spcAft>
                <a:spcPts val="0"/>
              </a:spcAft>
            </a:pPr>
            <a:r>
              <a:rPr lang="zh-CN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数据合作</a:t>
            </a:r>
          </a:p>
        </p:txBody>
      </p:sp>
      <p:sp>
        <p:nvSpPr>
          <p:cNvPr id="57" name="文本框 56"/>
          <p:cNvSpPr txBox="1"/>
          <p:nvPr/>
        </p:nvSpPr>
        <p:spPr>
          <a:xfrm>
            <a:off x="6741404" y="2298845"/>
            <a:ext cx="18583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交易能力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spcAft>
                <a:spcPts val="0"/>
              </a:spcAft>
            </a:pPr>
            <a:r>
              <a:rPr lang="zh-CN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买家图谱数据分析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(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广泛命中率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4%</a:t>
            </a: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，赛道分析保守命中率 </a:t>
            </a:r>
            <a:r>
              <a:rPr lang="en-US" altLang="zh-CN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18%)+</a:t>
            </a:r>
          </a:p>
        </p:txBody>
      </p:sp>
      <p:sp>
        <p:nvSpPr>
          <p:cNvPr id="58" name="文本框 57"/>
          <p:cNvSpPr txBox="1"/>
          <p:nvPr/>
        </p:nvSpPr>
        <p:spPr>
          <a:xfrm>
            <a:off x="6857536" y="4900726"/>
            <a:ext cx="1719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式例：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核心用户</a:t>
            </a:r>
          </a:p>
          <a:p>
            <a:endParaRPr lang="zh-CN" altLang="en-US" sz="1200" dirty="0">
              <a:solidFill>
                <a:srgbClr val="C0C2CC"/>
              </a:solidFill>
              <a:latin typeface="Hiragino Sans GB W3" charset="-122"/>
              <a:ea typeface="Hiragino Sans GB W3" charset="-122"/>
              <a:cs typeface="Hiragino Sans GB W3" charset="-122"/>
            </a:endParaRP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泛FA群体</a:t>
            </a:r>
          </a:p>
          <a:p>
            <a:pPr>
              <a:spcAft>
                <a:spcPts val="0"/>
              </a:spcAft>
            </a:pPr>
            <a:r>
              <a:rPr lang="zh-CN" altLang="en-US" sz="1200" dirty="0">
                <a:solidFill>
                  <a:srgbClr val="C0C2CC"/>
                </a:solidFill>
                <a:latin typeface="Hiragino Sans GB W3" charset="-122"/>
                <a:ea typeface="Hiragino Sans GB W3" charset="-122"/>
                <a:cs typeface="Hiragino Sans GB W3" charset="-122"/>
              </a:rPr>
              <a:t>其黏性及使用频次高于创业者、投资方</a:t>
            </a:r>
          </a:p>
        </p:txBody>
      </p:sp>
    </p:spTree>
    <p:extLst>
      <p:ext uri="{BB962C8B-B14F-4D97-AF65-F5344CB8AC3E}">
        <p14:creationId xmlns:p14="http://schemas.microsoft.com/office/powerpoint/2010/main" val="119113875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diagram709_4*i*0"/>
  <p:tag name="KSO_WM_TEMPLATE_CATEGORY" val="diagram"/>
  <p:tag name="KSO_WM_TEMPLATE_INDEX" val="709"/>
  <p:tag name="KSO_WM_TAG_VERSION" val="1.0"/>
  <p:tag name="KSO_WM_UNIT_INDEX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RELATE_UNITID" val="259*l*1"/>
  <p:tag name="KSO_WM_TEMPLATE_CATEGORY" val="diagram"/>
  <p:tag name="KSO_WM_TEMPLATE_INDEX" val="709"/>
  <p:tag name="KSO_WM_UNIT_TYPE" val="a"/>
  <p:tag name="KSO_WM_UNIT_INDEX" val="1"/>
  <p:tag name="KSO_WM_UNIT_ID" val="259*a*1"/>
  <p:tag name="KSO_WM_UNIT_CLEAR" val="1"/>
  <p:tag name="KSO_WM_UNIT_LAYERLEVEL" val="1"/>
  <p:tag name="KSO_WM_UNIT_VALUE" val="16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BEAUTIFY_FLAG" val="#wm#"/>
  <p:tag name="KSO_WM_TAG_VERSION" val="1.0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8"/>
  <p:tag name="KSO_WM_UNIT_TYPE" val="m_i"/>
  <p:tag name="KSO_WM_UNIT_INDEX" val="1_18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9"/>
  <p:tag name="KSO_WM_UNIT_TYPE" val="m_i"/>
  <p:tag name="KSO_WM_UNIT_INDEX" val="1_19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a*1_6_1"/>
  <p:tag name="KSO_WM_UNIT_TYPE" val="m_h_a"/>
  <p:tag name="KSO_WM_UNIT_INDEX" val="1_6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f*1_5_1"/>
  <p:tag name="KSO_WM_UNIT_TYPE" val="m_h_f"/>
  <p:tag name="KSO_WM_UNIT_INDEX" val="1_5_1"/>
  <p:tag name="KSO_WM_UNIT_CLEAR" val="1"/>
  <p:tag name="KSO_WM_UNIT_LAYERLEVEL" val="1_1_1"/>
  <p:tag name="KSO_WM_UNIT_VALUE" val="63"/>
  <p:tag name="KSO_WM_UNIT_HIGHLIGHT" val="0"/>
  <p:tag name="KSO_WM_UNIT_COMPATIBLE" val="0"/>
  <p:tag name="KSO_WM_UNIT_PRESET_TEXT_INDEX" val="4"/>
  <p:tag name="KSO_WM_UNIT_PRESET_TEXT_LEN" val="36"/>
  <p:tag name="KSO_WM_DIAGRAM_GROUP_CODE" val="m1-1"/>
  <p:tag name="KSO_WM_UNIT_FILL_FORE_SCHEMECOLOR_INDEX" val="9"/>
  <p:tag name="KSO_WM_UNIT_FILL_TYPE" val="1"/>
  <p:tag name="KSO_WM_UNIT_TEXT_FILL_FORE_SCHEMECOLOR_INDEX" val="9"/>
  <p:tag name="KSO_WM_UNIT_TEXT_FILL_TYPE" val="1"/>
  <p:tag name="KSO_WM_UNIT_USESOURCEFORMAT_APPLY" val="0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4"/>
  <p:tag name="KSO_WM_UNIT_TYPE" val="m_i"/>
  <p:tag name="KSO_WM_UNIT_INDEX" val="1_14"/>
  <p:tag name="KSO_WM_UNIT_CLEAR" val="1"/>
  <p:tag name="KSO_WM_UNIT_LAYERLEVEL" val="1_1"/>
  <p:tag name="KSO_WM_DIAGRAM_GROUP_CODE" val="m1-1"/>
  <p:tag name="KSO_WM_UNIT_FILL_FORE_SCHEMECOLOR_INDEX" val="9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5"/>
  <p:tag name="KSO_WM_UNIT_TYPE" val="m_i"/>
  <p:tag name="KSO_WM_UNIT_INDEX" val="1_15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6"/>
  <p:tag name="KSO_WM_UNIT_TYPE" val="m_i"/>
  <p:tag name="KSO_WM_UNIT_INDEX" val="1_16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a*1_5_1"/>
  <p:tag name="KSO_WM_UNIT_TYPE" val="m_h_a"/>
  <p:tag name="KSO_WM_UNIT_INDEX" val="1_5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f*1_4_1"/>
  <p:tag name="KSO_WM_UNIT_TYPE" val="m_h_f"/>
  <p:tag name="KSO_WM_UNIT_INDEX" val="1_4_1"/>
  <p:tag name="KSO_WM_UNIT_CLEAR" val="1"/>
  <p:tag name="KSO_WM_UNIT_LAYERLEVEL" val="1_1_1"/>
  <p:tag name="KSO_WM_UNIT_VALUE" val="63"/>
  <p:tag name="KSO_WM_UNIT_HIGHLIGHT" val="0"/>
  <p:tag name="KSO_WM_UNIT_COMPATIBLE" val="0"/>
  <p:tag name="KSO_WM_UNIT_PRESET_TEXT_INDEX" val="4"/>
  <p:tag name="KSO_WM_UNIT_PRESET_TEXT_LEN" val="36"/>
  <p:tag name="KSO_WM_DIAGRAM_GROUP_CODE" val="m1-1"/>
  <p:tag name="KSO_WM_UNIT_FILL_FORE_SCHEMECOLOR_INDEX" val="8"/>
  <p:tag name="KSO_WM_UNIT_FILL_TYPE" val="1"/>
  <p:tag name="KSO_WM_UNIT_TEXT_FILL_FORE_SCHEMECOLOR_INDEX" val="8"/>
  <p:tag name="KSO_WM_UNIT_TEXT_FILL_TYPE" val="1"/>
  <p:tag name="KSO_WM_UNIT_USESOURCEFORMAT_APPLY" val="0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1"/>
  <p:tag name="KSO_WM_UNIT_TYPE" val="m_i"/>
  <p:tag name="KSO_WM_UNIT_INDEX" val="1_11"/>
  <p:tag name="KSO_WM_UNIT_CLEAR" val="1"/>
  <p:tag name="KSO_WM_UNIT_LAYERLEVEL" val="1_1"/>
  <p:tag name="KSO_WM_DIAGRAM_GROUP_CODE" val="m1-1"/>
  <p:tag name="KSO_WM_UNIT_FILL_FORE_SCHEMECOLOR_INDEX" val="8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7"/>
  <p:tag name="KSO_WM_UNIT_ID" val="259*l_i*1_7"/>
  <p:tag name="KSO_WM_UNIT_CLEAR" val="1"/>
  <p:tag name="KSO_WM_UNIT_LAYERLEVEL" val="1_1"/>
  <p:tag name="KSO_WM_BEAUTIFY_FLAG" val="#wm#"/>
  <p:tag name="KSO_WM_DIAGRAM_GROUP_CODE" val="l1-1"/>
  <p:tag name="KSO_WM_TAG_VERSION" val="1.0"/>
  <p:tag name="KSO_WM_UNIT_FILL_FORE_SCHEMECOLOR_INDEX" val="14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2"/>
  <p:tag name="KSO_WM_UNIT_TYPE" val="m_i"/>
  <p:tag name="KSO_WM_UNIT_INDEX" val="1_12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3"/>
  <p:tag name="KSO_WM_UNIT_TYPE" val="m_i"/>
  <p:tag name="KSO_WM_UNIT_INDEX" val="1_13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a*1_4_1"/>
  <p:tag name="KSO_WM_UNIT_TYPE" val="m_h_a"/>
  <p:tag name="KSO_WM_UNIT_INDEX" val="1_4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f*1_3_1"/>
  <p:tag name="KSO_WM_UNIT_TYPE" val="m_h_f"/>
  <p:tag name="KSO_WM_UNIT_INDEX" val="1_3_1"/>
  <p:tag name="KSO_WM_UNIT_CLEAR" val="1"/>
  <p:tag name="KSO_WM_UNIT_LAYERLEVEL" val="1_1_1"/>
  <p:tag name="KSO_WM_UNIT_VALUE" val="63"/>
  <p:tag name="KSO_WM_UNIT_HIGHLIGHT" val="0"/>
  <p:tag name="KSO_WM_UNIT_COMPATIBLE" val="0"/>
  <p:tag name="KSO_WM_UNIT_PRESET_TEXT_INDEX" val="4"/>
  <p:tag name="KSO_WM_UNIT_PRESET_TEXT_LEN" val="36"/>
  <p:tag name="KSO_WM_DIAGRAM_GROUP_CODE" val="m1-1"/>
  <p:tag name="KSO_WM_UNIT_FILL_FORE_SCHEMECOLOR_INDEX" val="7"/>
  <p:tag name="KSO_WM_UNIT_FILL_TYPE" val="1"/>
  <p:tag name="KSO_WM_UNIT_TEXT_FILL_FORE_SCHEMECOLOR_INDEX" val="7"/>
  <p:tag name="KSO_WM_UNIT_TEXT_FILL_TYPE" val="1"/>
  <p:tag name="KSO_WM_UNIT_USESOURCEFORMAT_APPLY" val="0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8"/>
  <p:tag name="KSO_WM_UNIT_TYPE" val="m_i"/>
  <p:tag name="KSO_WM_UNIT_INDEX" val="1_8"/>
  <p:tag name="KSO_WM_UNIT_CLEAR" val="1"/>
  <p:tag name="KSO_WM_UNIT_LAYERLEVEL" val="1_1"/>
  <p:tag name="KSO_WM_DIAGRAM_GROUP_CODE" val="m1-1"/>
  <p:tag name="KSO_WM_UNIT_FILL_FORE_SCHEMECOLOR_INDEX" val="7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9"/>
  <p:tag name="KSO_WM_UNIT_TYPE" val="m_i"/>
  <p:tag name="KSO_WM_UNIT_INDEX" val="1_9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0"/>
  <p:tag name="KSO_WM_UNIT_TYPE" val="m_i"/>
  <p:tag name="KSO_WM_UNIT_INDEX" val="1_10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a*1_3_1"/>
  <p:tag name="KSO_WM_UNIT_TYPE" val="m_h_a"/>
  <p:tag name="KSO_WM_UNIT_INDEX" val="1_3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f*1_2_1"/>
  <p:tag name="KSO_WM_UNIT_TYPE" val="m_h_f"/>
  <p:tag name="KSO_WM_UNIT_INDEX" val="1_2_1"/>
  <p:tag name="KSO_WM_UNIT_CLEAR" val="1"/>
  <p:tag name="KSO_WM_UNIT_LAYERLEVEL" val="1_1_1"/>
  <p:tag name="KSO_WM_UNIT_VALUE" val="63"/>
  <p:tag name="KSO_WM_UNIT_HIGHLIGHT" val="0"/>
  <p:tag name="KSO_WM_UNIT_COMPATIBLE" val="0"/>
  <p:tag name="KSO_WM_UNIT_PRESET_TEXT_INDEX" val="4"/>
  <p:tag name="KSO_WM_UNIT_PRESET_TEXT_LEN" val="36"/>
  <p:tag name="KSO_WM_DIAGRAM_GROUP_CODE" val="m1-1"/>
  <p:tag name="KSO_WM_UNIT_FILL_FORE_SCHEMECOLOR_INDEX" val="6"/>
  <p:tag name="KSO_WM_UNIT_FILL_TYPE" val="1"/>
  <p:tag name="KSO_WM_UNIT_TEXT_FILL_FORE_SCHEMECOLOR_INDEX" val="6"/>
  <p:tag name="KSO_WM_UNIT_TEXT_FILL_TYPE" val="1"/>
  <p:tag name="KSO_WM_UNIT_USESOURCEFORMAT_APPLY" val="0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5"/>
  <p:tag name="KSO_WM_UNIT_TYPE" val="m_i"/>
  <p:tag name="KSO_WM_UNIT_INDEX" val="1_5"/>
  <p:tag name="KSO_WM_UNIT_CLEAR" val="1"/>
  <p:tag name="KSO_WM_UNIT_LAYERLEVEL" val="1_1"/>
  <p:tag name="KSO_WM_DIAGRAM_GROUP_CODE" val="m1-1"/>
  <p:tag name="KSO_WM_UNIT_FILL_FORE_SCHEMECOLOR_INDEX" val="6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h_f"/>
  <p:tag name="KSO_WM_UNIT_INDEX" val="1_4_1"/>
  <p:tag name="KSO_WM_UNIT_ID" val="259*l_h_f*1_4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TAG_VERSION" val="1.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6"/>
  <p:tag name="KSO_WM_UNIT_TYPE" val="m_i"/>
  <p:tag name="KSO_WM_UNIT_INDEX" val="1_6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7"/>
  <p:tag name="KSO_WM_UNIT_TYPE" val="m_i"/>
  <p:tag name="KSO_WM_UNIT_INDEX" val="1_7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a*1_2_1"/>
  <p:tag name="KSO_WM_UNIT_TYPE" val="m_h_a"/>
  <p:tag name="KSO_WM_UNIT_INDEX" val="1_2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f*1_1_1"/>
  <p:tag name="KSO_WM_UNIT_TYPE" val="m_h_f"/>
  <p:tag name="KSO_WM_UNIT_INDEX" val="1_1_1"/>
  <p:tag name="KSO_WM_UNIT_CLEAR" val="1"/>
  <p:tag name="KSO_WM_UNIT_LAYERLEVEL" val="1_1_1"/>
  <p:tag name="KSO_WM_UNIT_VALUE" val="63"/>
  <p:tag name="KSO_WM_UNIT_HIGHLIGHT" val="0"/>
  <p:tag name="KSO_WM_UNIT_COMPATIBLE" val="0"/>
  <p:tag name="KSO_WM_UNIT_PRESET_TEXT_INDEX" val="4"/>
  <p:tag name="KSO_WM_UNIT_PRESET_TEXT_LEN" val="36"/>
  <p:tag name="KSO_WM_DIAGRAM_GROUP_CODE" val="m1-1"/>
  <p:tag name="KSO_WM_UNIT_FILL_FORE_SCHEMECOLOR_INDEX" val="5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2"/>
  <p:tag name="KSO_WM_UNIT_TYPE" val="m_i"/>
  <p:tag name="KSO_WM_UNIT_INDEX" val="1_2"/>
  <p:tag name="KSO_WM_UNIT_CLEAR" val="1"/>
  <p:tag name="KSO_WM_UNIT_LAYERLEVEL" val="1_1"/>
  <p:tag name="KSO_WM_DIAGRAM_GROUP_CODE" val="m1-1"/>
  <p:tag name="KSO_WM_UNIT_FILL_FORE_SCHEMECOLOR_INDEX" val="5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3"/>
  <p:tag name="KSO_WM_UNIT_TYPE" val="m_i"/>
  <p:tag name="KSO_WM_UNIT_INDEX" val="1_3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4"/>
  <p:tag name="KSO_WM_UNIT_TYPE" val="m_i"/>
  <p:tag name="KSO_WM_UNIT_INDEX" val="1_4"/>
  <p:tag name="KSO_WM_UNIT_CLEAR" val="1"/>
  <p:tag name="KSO_WM_UNIT_LAYERLEVEL" val="1_1"/>
  <p:tag name="KSO_WM_DIAGRAM_GROUP_CODE" val="m1-1"/>
  <p:tag name="KSO_WM_UNIT_FILL_FORE_SCHEMECOLOR_INDEX" val="14"/>
  <p:tag name="KSO_WM_UNIT_FILL_TYPE" val="1"/>
  <p:tag name="KSO_WM_UNIT_LINE_FORE_SCHEMECOLOR_INDEX" val="13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a*1_1_1"/>
  <p:tag name="KSO_WM_UNIT_TYPE" val="m_h_a"/>
  <p:tag name="KSO_WM_UNIT_INDEX" val="1_1_1"/>
  <p:tag name="KSO_WM_UNIT_CLEAR" val="1"/>
  <p:tag name="KSO_WM_UNIT_LAYERLEVEL" val="1_1_1"/>
  <p:tag name="KSO_WM_UNIT_VALUE" val="24"/>
  <p:tag name="KSO_WM_UNIT_HIGHLIGHT" val="0"/>
  <p:tag name="KSO_WM_UNIT_COMPATIBLE" val="0"/>
  <p:tag name="KSO_WM_UNIT_PRESET_TEXT_INDEX" val="4"/>
  <p:tag name="KSO_WM_UNIT_PRESET_TEXT_LEN" val="12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746_6*i*0"/>
  <p:tag name="KSO_WM_TEMPLATE_CATEGORY" val="diagram"/>
  <p:tag name="KSO_WM_TEMPLATE_INDEX" val="746"/>
  <p:tag name="KSO_WM_UNIT_INDEX" val="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746_6*i*7"/>
  <p:tag name="KSO_WM_TEMPLATE_CATEGORY" val="diagram"/>
  <p:tag name="KSO_WM_TEMPLATE_INDEX" val="746"/>
  <p:tag name="KSO_WM_UNIT_INDEX" val="7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8"/>
  <p:tag name="KSO_WM_UNIT_ID" val="259*l_i*1_8"/>
  <p:tag name="KSO_WM_UNIT_CLEAR" val="1"/>
  <p:tag name="KSO_WM_UNIT_LAYERLEVEL" val="1_1"/>
  <p:tag name="KSO_WM_BEAUTIFY_FLAG" val="#wm#"/>
  <p:tag name="KSO_WM_DIAGRAM_GROUP_CODE" val="l1-1"/>
  <p:tag name="KSO_WM_TAG_VERSION" val="1.0"/>
  <p:tag name="KSO_WM_UNIT_LINE_FORE_SCHEMECOLOR_INDEX" val="5"/>
  <p:tag name="KSO_WM_UNIT_LINE_FILL_TYPE" val="2"/>
  <p:tag name="KSO_WM_UNIT_USESOURCEFORMAT_APPLY" val="0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746_6*i*16"/>
  <p:tag name="KSO_WM_TEMPLATE_CATEGORY" val="diagram"/>
  <p:tag name="KSO_WM_TEMPLATE_INDEX" val="746"/>
  <p:tag name="KSO_WM_UNIT_INDEX" val="16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746_6*i*27"/>
  <p:tag name="KSO_WM_TEMPLATE_CATEGORY" val="diagram"/>
  <p:tag name="KSO_WM_TEMPLATE_INDEX" val="746"/>
  <p:tag name="KSO_WM_UNIT_INDEX" val="27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746_6*i*40"/>
  <p:tag name="KSO_WM_TEMPLATE_CATEGORY" val="diagram"/>
  <p:tag name="KSO_WM_TEMPLATE_INDEX" val="746"/>
  <p:tag name="KSO_WM_UNIT_INDEX" val="40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746_6*i*55"/>
  <p:tag name="KSO_WM_TEMPLATE_CATEGORY" val="diagram"/>
  <p:tag name="KSO_WM_TEMPLATE_INDEX" val="746"/>
  <p:tag name="KSO_WM_UNIT_INDEX" val="5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i"/>
  <p:tag name="KSO_WM_UNIT_INDEX" val="1_21"/>
  <p:tag name="KSO_WM_UNIT_ID" val="diagram746_6*l_i*1_21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h_f"/>
  <p:tag name="KSO_WM_UNIT_INDEX" val="1_6_1"/>
  <p:tag name="KSO_WM_UNIT_ID" val="diagram746_6*l_h_f*1_6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4"/>
  <p:tag name="KSO_WM_UNIT_PRESET_TEXT_LEN" val="26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i"/>
  <p:tag name="KSO_WM_UNIT_INDEX" val="1_15"/>
  <p:tag name="KSO_WM_UNIT_ID" val="diagram746_6*l_i*1_15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h_f"/>
  <p:tag name="KSO_WM_UNIT_INDEX" val="1_5_1"/>
  <p:tag name="KSO_WM_UNIT_ID" val="diagram746_6*l_h_f*1_5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4"/>
  <p:tag name="KSO_WM_UNIT_PRESET_TEXT_LEN" val="26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i"/>
  <p:tag name="KSO_WM_UNIT_INDEX" val="1_10"/>
  <p:tag name="KSO_WM_UNIT_ID" val="diagram746_6*l_i*1_10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h_f"/>
  <p:tag name="KSO_WM_UNIT_INDEX" val="1_4_1"/>
  <p:tag name="KSO_WM_UNIT_ID" val="diagram746_6*l_h_f*1_4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4"/>
  <p:tag name="KSO_WM_UNIT_PRESET_TEXT_LEN" val="26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5"/>
  <p:tag name="KSO_WM_UNIT_ID" val="259*l_i*1_5"/>
  <p:tag name="KSO_WM_UNIT_CLEAR" val="1"/>
  <p:tag name="KSO_WM_UNIT_LAYERLEVEL" val="1_1"/>
  <p:tag name="KSO_WM_BEAUTIFY_FLAG" val="#wm#"/>
  <p:tag name="KSO_WM_DIAGRAM_GROUP_CODE" val="l1-1"/>
  <p:tag name="KSO_WM_TAG_VERSION" val="1.0"/>
  <p:tag name="KSO_WM_UNIT_FILL_FORE_SCHEMECOLOR_INDEX" val="14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i"/>
  <p:tag name="KSO_WM_UNIT_INDEX" val="1_6"/>
  <p:tag name="KSO_WM_UNIT_ID" val="diagram746_6*l_i*1_6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h_f"/>
  <p:tag name="KSO_WM_UNIT_INDEX" val="1_3_1"/>
  <p:tag name="KSO_WM_UNIT_ID" val="diagram746_6*l_h_f*1_3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4"/>
  <p:tag name="KSO_WM_UNIT_PRESET_TEXT_LEN" val="26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i"/>
  <p:tag name="KSO_WM_UNIT_INDEX" val="1_3"/>
  <p:tag name="KSO_WM_UNIT_ID" val="diagram746_6*l_i*1_3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h_f"/>
  <p:tag name="KSO_WM_UNIT_INDEX" val="1_2_1"/>
  <p:tag name="KSO_WM_UNIT_ID" val="diagram746_6*l_h_f*1_2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4"/>
  <p:tag name="KSO_WM_UNIT_PRESET_TEXT_LEN" val="26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i"/>
  <p:tag name="KSO_WM_UNIT_INDEX" val="1_1"/>
  <p:tag name="KSO_WM_UNIT_ID" val="diagram746_6*l_i*1_1"/>
  <p:tag name="KSO_WM_UNIT_CLEAR" val="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746"/>
  <p:tag name="KSO_WM_UNIT_TYPE" val="l_h_f"/>
  <p:tag name="KSO_WM_UNIT_INDEX" val="1_1_1"/>
  <p:tag name="KSO_WM_UNIT_ID" val="diagram746_6*l_h_f*1_1_1"/>
  <p:tag name="KSO_WM_UNIT_CLEAR" val="1"/>
  <p:tag name="KSO_WM_UNIT_LAYERLEVEL" val="1_1_1"/>
  <p:tag name="KSO_WM_UNIT_VALUE" val="32"/>
  <p:tag name="KSO_WM_UNIT_HIGHLIGHT" val="0"/>
  <p:tag name="KSO_WM_UNIT_COMPATIBLE" val="0"/>
  <p:tag name="KSO_WM_UNIT_PRESET_TEXT_INDEX" val="4"/>
  <p:tag name="KSO_WM_UNIT_PRESET_TEXT_LEN" val="26"/>
  <p:tag name="KSO_WM_DIAGRAM_GROUP_CODE" val="l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h_f"/>
  <p:tag name="KSO_WM_UNIT_INDEX" val="1_3_1"/>
  <p:tag name="KSO_WM_UNIT_ID" val="259*l_h_f*1_3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TAG_VERSION" val="1.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6"/>
  <p:tag name="KSO_WM_UNIT_ID" val="259*l_i*1_6"/>
  <p:tag name="KSO_WM_UNIT_CLEAR" val="1"/>
  <p:tag name="KSO_WM_UNIT_LAYERLEVEL" val="1_1"/>
  <p:tag name="KSO_WM_BEAUTIFY_FLAG" val="#wm#"/>
  <p:tag name="KSO_WM_DIAGRAM_GROUP_CODE" val="l1-1"/>
  <p:tag name="KSO_WM_TAG_VERSION" val="1.0"/>
  <p:tag name="KSO_WM_UNIT_LINE_FORE_SCHEMECOLOR_INDEX" val="5"/>
  <p:tag name="KSO_WM_UNIT_LINE_FILL_TYPE" val="2"/>
  <p:tag name="KSO_WM_UNIT_USESOURCEFORMAT_APPLY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3"/>
  <p:tag name="KSO_WM_UNIT_ID" val="259*l_i*1_3"/>
  <p:tag name="KSO_WM_UNIT_CLEAR" val="1"/>
  <p:tag name="KSO_WM_UNIT_LAYERLEVEL" val="1_1"/>
  <p:tag name="KSO_WM_BEAUTIFY_FLAG" val="#wm#"/>
  <p:tag name="KSO_WM_DIAGRAM_GROUP_CODE" val="l1-1"/>
  <p:tag name="KSO_WM_TAG_VERSION" val="1.0"/>
  <p:tag name="KSO_WM_UNIT_FILL_FORE_SCHEMECOLOR_INDEX" val="14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h_f"/>
  <p:tag name="KSO_WM_UNIT_INDEX" val="1_2_1"/>
  <p:tag name="KSO_WM_UNIT_ID" val="259*l_h_f*1_2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TAG_VERSION" val="1.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4"/>
  <p:tag name="KSO_WM_UNIT_ID" val="259*l_i*1_4"/>
  <p:tag name="KSO_WM_UNIT_CLEAR" val="1"/>
  <p:tag name="KSO_WM_UNIT_LAYERLEVEL" val="1_1"/>
  <p:tag name="KSO_WM_BEAUTIFY_FLAG" val="#wm#"/>
  <p:tag name="KSO_WM_DIAGRAM_GROUP_CODE" val="l1-1"/>
  <p:tag name="KSO_WM_TAG_VERSION" val="1.0"/>
  <p:tag name="KSO_WM_UNIT_LINE_FORE_SCHEMECOLOR_INDEX" val="5"/>
  <p:tag name="KSO_WM_UNIT_LINE_FILL_TYPE" val="2"/>
  <p:tag name="KSO_WM_UNIT_USESOURCEFORMAT_APPLY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RELATE_UNITID" val="259*l*1"/>
  <p:tag name="KSO_WM_TEMPLATE_CATEGORY" val="diagram"/>
  <p:tag name="KSO_WM_TEMPLATE_INDEX" val="709"/>
  <p:tag name="KSO_WM_UNIT_TYPE" val="a"/>
  <p:tag name="KSO_WM_UNIT_INDEX" val="1"/>
  <p:tag name="KSO_WM_UNIT_ID" val="259*a*1"/>
  <p:tag name="KSO_WM_UNIT_CLEAR" val="1"/>
  <p:tag name="KSO_WM_UNIT_LAYERLEVEL" val="1"/>
  <p:tag name="KSO_WM_UNIT_VALUE" val="16"/>
  <p:tag name="KSO_WM_UNIT_ISCONTENTSTITLE" val="0"/>
  <p:tag name="KSO_WM_UNIT_HIGHLIGHT" val="0"/>
  <p:tag name="KSO_WM_UNIT_COMPATIBLE" val="0"/>
  <p:tag name="KSO_WM_UNIT_PRESET_TEXT_INDEX" val="3"/>
  <p:tag name="KSO_WM_UNIT_PRESET_TEXT_LEN" val="17"/>
  <p:tag name="KSO_WM_BEAUTIFY_FLAG" val="#wm#"/>
  <p:tag name="KSO_WM_TAG_VERSION" val="1.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1"/>
  <p:tag name="KSO_WM_UNIT_ID" val="259*l_i*1_1"/>
  <p:tag name="KSO_WM_UNIT_CLEAR" val="1"/>
  <p:tag name="KSO_WM_UNIT_LAYERLEVEL" val="1_1"/>
  <p:tag name="KSO_WM_BEAUTIFY_FLAG" val="#wm#"/>
  <p:tag name="KSO_WM_DIAGRAM_GROUP_CODE" val="l1-1"/>
  <p:tag name="KSO_WM_TAG_VERSION" val="1.0"/>
  <p:tag name="KSO_WM_UNIT_FILL_FORE_SCHEMECOLOR_INDEX" val="14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h_f"/>
  <p:tag name="KSO_WM_UNIT_INDEX" val="1_1_1"/>
  <p:tag name="KSO_WM_UNIT_ID" val="259*l_h_f*1_1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TAG_VERSION" val="1.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2"/>
  <p:tag name="KSO_WM_UNIT_ID" val="259*l_i*1_2"/>
  <p:tag name="KSO_WM_UNIT_CLEAR" val="1"/>
  <p:tag name="KSO_WM_UNIT_LAYERLEVEL" val="1_1"/>
  <p:tag name="KSO_WM_BEAUTIFY_FLAG" val="#wm#"/>
  <p:tag name="KSO_WM_DIAGRAM_GROUP_CODE" val="l1-1"/>
  <p:tag name="KSO_WM_TAG_VERSION" val="1.0"/>
  <p:tag name="KSO_WM_UNIT_LINE_FORE_SCHEMECOLOR_INDEX" val="5"/>
  <p:tag name="KSO_WM_UNIT_LINE_FILL_TYPE" val="2"/>
  <p:tag name="KSO_WM_UNIT_USESOURCEFORMAT_APPLY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Other"/>
  <p:tag name="MH_ORDER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Text"/>
  <p:tag name="MH_ORDER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Text"/>
  <p:tag name="MH_ORDER" val="2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Text"/>
  <p:tag name="MH_ORDER" val="3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Other"/>
  <p:tag name="MH_ORDER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Text"/>
  <p:tag name="MH_ORDER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Text"/>
  <p:tag name="MH_ORDER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1"/>
  <p:tag name="KSO_WM_UNIT_ID" val="259*l_i*1_1"/>
  <p:tag name="KSO_WM_UNIT_CLEAR" val="1"/>
  <p:tag name="KSO_WM_UNIT_LAYERLEVEL" val="1_1"/>
  <p:tag name="KSO_WM_BEAUTIFY_FLAG" val="#wm#"/>
  <p:tag name="KSO_WM_DIAGRAM_GROUP_CODE" val="l1-1"/>
  <p:tag name="KSO_WM_TAG_VERSION" val="1.0"/>
  <p:tag name="KSO_WM_UNIT_FILL_FORE_SCHEMECOLOR_INDEX" val="14"/>
  <p:tag name="KSO_WM_UNIT_FILL_TYPE" val="1"/>
  <p:tag name="KSO_WM_UNIT_TEXT_FILL_FORE_SCHEMECOLOR_INDEX" val="5"/>
  <p:tag name="KSO_WM_UNIT_TEXT_FILL_TYPE" val="1"/>
  <p:tag name="KSO_WM_UNIT_USESOURCEFORMAT_APPLY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60520223315"/>
  <p:tag name="MH_LIBRARY" val="GRAPHIC"/>
  <p:tag name="MH_TYPE" val="Text"/>
  <p:tag name="MH_ORDER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h_a"/>
  <p:tag name="KSO_WM_UNIT_INDEX" val="1_1_1"/>
  <p:tag name="KSO_WM_UNIT_ID" val="diagram689_3*m_h_a*1_1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DIAGRAM_GROUP_CODE" val="m1-1"/>
  <p:tag name="KSO_WM_UNIT_PRESET_TEXT_LEN" val="5"/>
  <p:tag name="KSO_WM_UNIT_FILL_FORE_SCHEMECOLOR_INDEX" val="5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i"/>
  <p:tag name="KSO_WM_UNIT_INDEX" val="1_1"/>
  <p:tag name="KSO_WM_UNIT_ID" val="diagram689_3*m_i*1_1"/>
  <p:tag name="KSO_WM_UNIT_CLEAR" val="1"/>
  <p:tag name="KSO_WM_UNIT_LAYERLEVEL" val="1_1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h_a"/>
  <p:tag name="KSO_WM_UNIT_INDEX" val="1_2_1"/>
  <p:tag name="KSO_WM_UNIT_ID" val="diagram689_3*m_h_a*1_2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DIAGRAM_GROUP_CODE" val="m1-1"/>
  <p:tag name="KSO_WM_UNIT_PRESET_TEXT_LEN" val="17"/>
  <p:tag name="KSO_WM_UNIT_FILL_FORE_SCHEMECOLOR_INDEX" val="6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i"/>
  <p:tag name="KSO_WM_UNIT_INDEX" val="1_2"/>
  <p:tag name="KSO_WM_UNIT_ID" val="diagram689_3*m_i*1_2"/>
  <p:tag name="KSO_WM_UNIT_CLEAR" val="1"/>
  <p:tag name="KSO_WM_UNIT_LAYERLEVEL" val="1_1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h_a"/>
  <p:tag name="KSO_WM_UNIT_INDEX" val="1_3_1"/>
  <p:tag name="KSO_WM_UNIT_ID" val="diagram689_3*m_h_a*1_3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DIAGRAM_GROUP_CODE" val="m1-1"/>
  <p:tag name="KSO_WM_UNIT_PRESET_TEXT_LEN" val="5"/>
  <p:tag name="KSO_WM_UNIT_FILL_FORE_SCHEMECOLOR_INDEX" val="7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i"/>
  <p:tag name="KSO_WM_UNIT_INDEX" val="1_3"/>
  <p:tag name="KSO_WM_UNIT_ID" val="diagram689_3*m_i*1_3"/>
  <p:tag name="KSO_WM_UNIT_CLEAR" val="1"/>
  <p:tag name="KSO_WM_UNIT_LAYERLEVEL" val="1_1"/>
  <p:tag name="KSO_WM_DIAGRAM_GROUP_CODE" val="m1-1"/>
  <p:tag name="KSO_WM_UNIT_TEXT_FILL_FORE_SCHEMECOLOR_INDEX" val="13"/>
  <p:tag name="KSO_WM_UNIT_TEXT_FILL_TYPE" val="1"/>
  <p:tag name="KSO_WM_UNIT_USESOURCEFORMAT_APPLY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689"/>
  <p:tag name="KSO_WM_UNIT_TYPE" val="m_h_a"/>
  <p:tag name="KSO_WM_UNIT_INDEX" val="1_4_1"/>
  <p:tag name="KSO_WM_UNIT_ID" val="diagram689_3*m_h_a*1_4_1"/>
  <p:tag name="KSO_WM_UNIT_CLEAR" val="1"/>
  <p:tag name="KSO_WM_UNIT_LAYERLEVEL" val="1_1_1"/>
  <p:tag name="KSO_WM_UNIT_VALUE" val="30"/>
  <p:tag name="KSO_WM_UNIT_HIGHLIGHT" val="0"/>
  <p:tag name="KSO_WM_UNIT_COMPATIBLE" val="0"/>
  <p:tag name="KSO_WM_UNIT_PRESET_TEXT_INDEX" val="3"/>
  <p:tag name="KSO_WM_DIAGRAM_GROUP_CODE" val="m1-1"/>
  <p:tag name="KSO_WM_UNIT_PRESET_TEXT_LEN" val="5"/>
  <p:tag name="KSO_WM_UNIT_FILL_FORE_SCHEMECOLOR_INDEX" val="8"/>
  <p:tag name="KSO_WM_UNIT_FILL_TYPE" val="1"/>
  <p:tag name="KSO_WM_UNIT_TEXT_FILL_FORE_SCHEMECOLOR_INDEX" val="2"/>
  <p:tag name="KSO_WM_UNIT_TEXT_FILL_TYPE" val="1"/>
  <p:tag name="KSO_WM_UNIT_USESOURCEFORMAT_APPLY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323"/>
  <p:tag name="KSO_WM_UNIT_TYPE" val="m_h_a"/>
  <p:tag name="KSO_WM_UNIT_INDEX" val="1_3_1"/>
  <p:tag name="KSO_WM_UNIT_ID" val="diagram160323_3*m_h_a*1_3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m1-1"/>
  <p:tag name="KSO_WM_UNIT_PRESET_TEXT" val="LOREM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323"/>
  <p:tag name="KSO_WM_UNIT_TYPE" val="m_i"/>
  <p:tag name="KSO_WM_UNIT_INDEX" val="1_1"/>
  <p:tag name="KSO_WM_UNIT_ID" val="diagram160323_3*m_i*1_1"/>
  <p:tag name="KSO_WM_UNIT_CLEAR" val="1"/>
  <p:tag name="KSO_WM_UNIT_LAYERLEVEL" val="1_1"/>
  <p:tag name="KSO_WM_DIAGRAM_GROUP_CODE" val="m1-1"/>
  <p:tag name="KSO_WM_UNIT_LINE_FORE_SCHEMECOLOR_INDEX" val="6"/>
  <p:tag name="KSO_WM_UNIT_LINE_FILL_TYPE" val="2"/>
  <p:tag name="KSO_WM_UNIT_TEXT_FILL_FORE_SCHEMECOLOR_INDEX" val="2"/>
  <p:tag name="KSO_WM_UNIT_TEXT_FILL_TYPE" val="1"/>
  <p:tag name="KSO_WM_UNIT_USESOURCEFORMAT_APPLY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h_f"/>
  <p:tag name="KSO_WM_UNIT_INDEX" val="1_1_1"/>
  <p:tag name="KSO_WM_UNIT_ID" val="259*l_h_f*1_1_1"/>
  <p:tag name="KSO_WM_UNIT_CLEAR" val="1"/>
  <p:tag name="KSO_WM_UNIT_LAYERLEVEL" val="1_1_1"/>
  <p:tag name="KSO_WM_UNIT_VALUE" val="24"/>
  <p:tag name="KSO_WM_UNIT_HIGHLIGHT" val="0"/>
  <p:tag name="KSO_WM_UNIT_COMPATIBLE" val="0"/>
  <p:tag name="KSO_WM_BEAUTIFY_FLAG" val="#wm#"/>
  <p:tag name="KSO_WM_UNIT_PRESET_TEXT_INDEX" val="4"/>
  <p:tag name="KSO_WM_UNIT_PRESET_TEXT_LEN" val="26"/>
  <p:tag name="KSO_WM_DIAGRAM_GROUP_CODE" val="l1-1"/>
  <p:tag name="KSO_WM_TAG_VERSION" val="1.0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323"/>
  <p:tag name="KSO_WM_UNIT_TYPE" val="m_h_a"/>
  <p:tag name="KSO_WM_UNIT_INDEX" val="1_1_1"/>
  <p:tag name="KSO_WM_UNIT_ID" val="diagram160323_3*m_h_a*1_1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m1-1"/>
  <p:tag name="KSO_WM_UNIT_PRESET_TEXT" val="LOREM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323"/>
  <p:tag name="KSO_WM_UNIT_TYPE" val="m_h_a"/>
  <p:tag name="KSO_WM_UNIT_INDEX" val="1_2_1"/>
  <p:tag name="KSO_WM_UNIT_ID" val="diagram160323_3*m_h_a*1_2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m1-1"/>
  <p:tag name="KSO_WM_UNIT_PRESET_TEXT" val="LOREM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323"/>
  <p:tag name="KSO_WM_UNIT_TYPE" val="m_h_a"/>
  <p:tag name="KSO_WM_UNIT_INDEX" val="1_3_1"/>
  <p:tag name="KSO_WM_UNIT_ID" val="diagram160323_3*m_h_a*1_3_1"/>
  <p:tag name="KSO_WM_UNIT_CLEAR" val="1"/>
  <p:tag name="KSO_WM_UNIT_LAYERLEVEL" val="1_1_1"/>
  <p:tag name="KSO_WM_UNIT_VALUE" val="12"/>
  <p:tag name="KSO_WM_UNIT_HIGHLIGHT" val="0"/>
  <p:tag name="KSO_WM_UNIT_COMPATIBLE" val="0"/>
  <p:tag name="KSO_WM_DIAGRAM_GROUP_CODE" val="m1-1"/>
  <p:tag name="KSO_WM_UNIT_PRESET_TEXT" val="LOREM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"/>
  <p:tag name="KSO_WM_UNIT_ID" val="diagram20165015_1*l_i*1_1"/>
  <p:tag name="KSO_WM_UNIT_LAYERLEVEL" val="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2"/>
  <p:tag name="KSO_WM_UNIT_ID" val="diagram20165015_1*l_i*1_2"/>
  <p:tag name="KSO_WM_UNIT_LAYERLEVEL" val="1_1"/>
  <p:tag name="KSO_WM_DIAGRAM_GROUP_CODE" val="l1-1"/>
  <p:tag name="KSO_WM_UNIT_FILL_FORE_SCHEMECOLOR_INDEX" val="5"/>
  <p:tag name="KSO_WM_UNIT_FILL_TYPE" val="1"/>
  <p:tag name="KSO_WM_UNIT_LINE_FORE_SCHEMECOLOR_INDEX" val="5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3"/>
  <p:tag name="KSO_WM_UNIT_ID" val="diagram20165015_1*l_i*1_3"/>
  <p:tag name="KSO_WM_UNIT_LAYERLEVEL" val="1_1"/>
  <p:tag name="KSO_WM_DIAGRAM_GROUP_CODE" val="l1-1"/>
  <p:tag name="KSO_WM_UNIT_FILL_FORE_SCHEMECOLOR_INDEX" val="6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4"/>
  <p:tag name="KSO_WM_UNIT_ID" val="diagram20165015_1*l_i*1_4"/>
  <p:tag name="KSO_WM_UNIT_LAYERLEVEL" val="1_1"/>
  <p:tag name="KSO_WM_DIAGRAM_GROUP_CODE" val="l1-1"/>
  <p:tag name="KSO_WM_UNIT_FILL_FORE_SCHEMECOLOR_INDEX" val="6"/>
  <p:tag name="KSO_WM_UNIT_FILL_TYPE" val="1"/>
  <p:tag name="KSO_WM_UNIT_LINE_FORE_SCHEMECOLOR_INDEX" val="6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5"/>
  <p:tag name="KSO_WM_UNIT_ID" val="diagram20165015_1*l_i*1_5"/>
  <p:tag name="KSO_WM_UNIT_LAYERLEVEL" val="1_1"/>
  <p:tag name="KSO_WM_DIAGRAM_GROUP_CODE" val="l1-1"/>
  <p:tag name="KSO_WM_UNIT_FILL_FORE_SCHEMECOLOR_INDEX" val="7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6"/>
  <p:tag name="KSO_WM_UNIT_ID" val="diagram20165015_1*l_i*1_6"/>
  <p:tag name="KSO_WM_UNIT_LAYERLEVEL" val="1_1"/>
  <p:tag name="KSO_WM_DIAGRAM_GROUP_CODE" val="l1-1"/>
  <p:tag name="KSO_WM_UNIT_FILL_FORE_SCHEMECOLOR_INDEX" val="7"/>
  <p:tag name="KSO_WM_UNIT_FILL_TYPE" val="1"/>
  <p:tag name="KSO_WM_UNIT_LINE_FORE_SCHEMECOLOR_INDEX" val="7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7"/>
  <p:tag name="KSO_WM_UNIT_ID" val="diagram20165015_1*l_i*1_7"/>
  <p:tag name="KSO_WM_UNIT_LAYERLEVEL" val="1_1"/>
  <p:tag name="KSO_WM_DIAGRAM_GROUP_CODE" val="l1-1"/>
  <p:tag name="KSO_WM_UNIT_FILL_FORE_SCHEMECOLOR_INDEX" val="8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CATEGORY" val="diagram"/>
  <p:tag name="KSO_WM_TEMPLATE_INDEX" val="709"/>
  <p:tag name="KSO_WM_UNIT_TYPE" val="l_i"/>
  <p:tag name="KSO_WM_UNIT_INDEX" val="1_2"/>
  <p:tag name="KSO_WM_UNIT_ID" val="259*l_i*1_2"/>
  <p:tag name="KSO_WM_UNIT_CLEAR" val="1"/>
  <p:tag name="KSO_WM_UNIT_LAYERLEVEL" val="1_1"/>
  <p:tag name="KSO_WM_BEAUTIFY_FLAG" val="#wm#"/>
  <p:tag name="KSO_WM_DIAGRAM_GROUP_CODE" val="l1-1"/>
  <p:tag name="KSO_WM_TAG_VERSION" val="1.0"/>
  <p:tag name="KSO_WM_UNIT_LINE_FORE_SCHEMECOLOR_INDEX" val="5"/>
  <p:tag name="KSO_WM_UNIT_LINE_FILL_TYPE" val="2"/>
  <p:tag name="KSO_WM_UNIT_USESOURCEFORMAT_APPLY" val="0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8"/>
  <p:tag name="KSO_WM_UNIT_ID" val="diagram20165015_1*l_i*1_8"/>
  <p:tag name="KSO_WM_UNIT_LAYERLEVEL" val="1_1"/>
  <p:tag name="KSO_WM_DIAGRAM_GROUP_CODE" val="l1-1"/>
  <p:tag name="KSO_WM_UNIT_FILL_FORE_SCHEMECOLOR_INDEX" val="8"/>
  <p:tag name="KSO_WM_UNIT_FILL_TYPE" val="1"/>
  <p:tag name="KSO_WM_UNIT_LINE_FORE_SCHEMECOLOR_INDEX" val="8"/>
  <p:tag name="KSO_WM_UNIT_LINE_FILL_TYPE" val="2"/>
  <p:tag name="KSO_WM_UNIT_TEXT_FILL_FORE_SCHEMECOLOR_INDEX" val="13"/>
  <p:tag name="KSO_WM_UNIT_TEXT_FILL_TYPE" val="1"/>
  <p:tag name="KSO_WM_UNIT_USESOURCEFORMAT_APPLY" val="0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9"/>
  <p:tag name="KSO_WM_UNIT_ID" val="diagram20165015_1*l_i*1_9"/>
  <p:tag name="KSO_WM_UNIT_LAYERLEVEL" val="1_1"/>
  <p:tag name="KSO_WM_DIAGRAM_GROUP_CODE" val="l1-1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0"/>
  <p:tag name="KSO_WM_UNIT_ID" val="diagram20165015_1*l_i*1_10"/>
  <p:tag name="KSO_WM_UNIT_LAYERLEVEL" val="1_1"/>
  <p:tag name="KSO_WM_DIAGRAM_GROUP_CODE" val="l1-1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1"/>
  <p:tag name="KSO_WM_UNIT_ID" val="diagram20165015_1*l_i*1_11"/>
  <p:tag name="KSO_WM_UNIT_LAYERLEVEL" val="1_1"/>
  <p:tag name="KSO_WM_DIAGRAM_GROUP_CODE" val="l1-1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2"/>
  <p:tag name="KSO_WM_UNIT_ID" val="diagram20165015_1*l_i*1_12"/>
  <p:tag name="KSO_WM_UNIT_LAYERLEVEL" val="1_1"/>
  <p:tag name="KSO_WM_DIAGRAM_GROUP_CODE" val="l1-1"/>
  <p:tag name="KSO_WM_UNIT_FILL_FORE_SCHEMECOLOR_INDEX" val="14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3"/>
  <p:tag name="KSO_WM_UNIT_ID" val="diagram20165015_1*l_i*1_13"/>
  <p:tag name="KSO_WM_UNIT_LAYERLEVEL" val="1_1"/>
  <p:tag name="KSO_WM_DIAGRAM_GROUP_CODE" val="l1-1"/>
  <p:tag name="KSO_WM_UNIT_USESOURCEFORMAT_APPLY" val="0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4"/>
  <p:tag name="KSO_WM_UNIT_ID" val="diagram20165015_1*l_i*1_14"/>
  <p:tag name="KSO_WM_UNIT_LAYERLEVEL" val="1_1"/>
  <p:tag name="KSO_WM_DIAGRAM_GROUP_CODE" val="l1-1"/>
  <p:tag name="KSO_WM_UNIT_USESOURCEFORMAT_APPLY" val="0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5"/>
  <p:tag name="KSO_WM_UNIT_ID" val="diagram20165015_1*l_i*1_15"/>
  <p:tag name="KSO_WM_UNIT_LAYERLEVEL" val="1_1"/>
  <p:tag name="KSO_WM_DIAGRAM_GROUP_CODE" val="l1-1"/>
  <p:tag name="KSO_WM_UNIT_USESOURCEFORMAT_APPLY" val="0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i"/>
  <p:tag name="KSO_WM_UNIT_INDEX" val="1_16"/>
  <p:tag name="KSO_WM_UNIT_ID" val="diagram20165015_1*l_i*1_16"/>
  <p:tag name="KSO_WM_UNIT_LAYERLEVEL" val="1_1"/>
  <p:tag name="KSO_WM_DIAGRAM_GROUP_CODE" val="l1-1"/>
  <p:tag name="KSO_WM_UNIT_USESOURCEFORMAT_APPLY" val="0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h_a"/>
  <p:tag name="KSO_WM_UNIT_INDEX" val="1_1_1"/>
  <p:tag name="KSO_WM_UNIT_ID" val="diagram20165015_1*l_h_a*1_1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" val="请在此输入"/>
  <p:tag name="KSO_WM_DIAGRAM_GROUP_CODE" val="l1-1"/>
  <p:tag name="KSO_WM_UNIT_USESOURCEFORMAT_APPLY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diagram709_4*i*0"/>
  <p:tag name="KSO_WM_TEMPLATE_CATEGORY" val="diagram"/>
  <p:tag name="KSO_WM_TEMPLATE_INDEX" val="709"/>
  <p:tag name="KSO_WM_TAG_VERSION" val="1.0"/>
  <p:tag name="KSO_WM_UNIT_INDEX" val="0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h_a"/>
  <p:tag name="KSO_WM_UNIT_INDEX" val="1_1_1"/>
  <p:tag name="KSO_WM_UNIT_ID" val="diagram20165015_1*l_h_a*1_1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" val="请在此输入"/>
  <p:tag name="KSO_WM_DIAGRAM_GROUP_CODE" val="l1-1"/>
  <p:tag name="KSO_WM_UNIT_USESOURCEFORMAT_APPLY" val="0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h_a"/>
  <p:tag name="KSO_WM_UNIT_INDEX" val="1_1_1"/>
  <p:tag name="KSO_WM_UNIT_ID" val="diagram20165015_1*l_h_a*1_1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" val="请在此输入"/>
  <p:tag name="KSO_WM_DIAGRAM_GROUP_CODE" val="l1-1"/>
  <p:tag name="KSO_WM_UNIT_USESOURCEFORMAT_APPLY" val="0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65015"/>
  <p:tag name="KSO_WM_UNIT_TYPE" val="l_h_a"/>
  <p:tag name="KSO_WM_UNIT_INDEX" val="1_1_1"/>
  <p:tag name="KSO_WM_UNIT_ID" val="diagram20165015_1*l_h_a*1_1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" val="请在此输入"/>
  <p:tag name="KSO_WM_DIAGRAM_GROUP_CODE" val="l1-1"/>
  <p:tag name="KSO_WM_UNIT_USESOURCEFORMAT_APPLY" val="0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70"/>
  <p:tag name="KSO_WM_UNIT_TYPE" val="n_h_f"/>
  <p:tag name="KSO_WM_UNIT_INDEX" val="1_2_1"/>
  <p:tag name="KSO_WM_UNIT_ID" val="diagram160070_3*n_h_f*1_2_1"/>
  <p:tag name="KSO_WM_UNIT_CLEAR" val="1"/>
  <p:tag name="KSO_WM_UNIT_LAYERLEVEL" val="1_1_1"/>
  <p:tag name="KSO_WM_UNIT_VALUE" val="28"/>
  <p:tag name="KSO_WM_UNIT_HIGHLIGHT" val="0"/>
  <p:tag name="KSO_WM_UNIT_COMPATIBLE" val="0"/>
  <p:tag name="KSO_WM_UNIT_PRESET_TEXT_INDEX" val="4"/>
  <p:tag name="KSO_WM_UNIT_PRESET_TEXT_LEN" val="18"/>
  <p:tag name="KSO_WM_DIAGRAM_GROUP_CODE" val="n1-1"/>
  <p:tag name="KSO_WM_UNIT_FILL_FORE_SCHEMECOLOR_INDEX" val="5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70"/>
  <p:tag name="KSO_WM_UNIT_TYPE" val="n_h_f"/>
  <p:tag name="KSO_WM_UNIT_INDEX" val="1_1_2"/>
  <p:tag name="KSO_WM_UNIT_ID" val="diagram160070_3*n_h_f*1_1_2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n1-1"/>
  <p:tag name="KSO_WM_UNIT_PRESET_TEXT" val="LOREM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70"/>
  <p:tag name="KSO_WM_UNIT_TYPE" val="n_h_f"/>
  <p:tag name="KSO_WM_UNIT_INDEX" val="1_1_1"/>
  <p:tag name="KSO_WM_UNIT_ID" val="diagram160070_3*n_h_f*1_1_1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n1-1"/>
  <p:tag name="KSO_WM_UNIT_PRESET_TEXT" val="LOREM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70"/>
  <p:tag name="KSO_WM_UNIT_TYPE" val="n_h_f"/>
  <p:tag name="KSO_WM_UNIT_INDEX" val="1_1_3"/>
  <p:tag name="KSO_WM_UNIT_ID" val="diagram160070_3*n_h_f*1_1_3"/>
  <p:tag name="KSO_WM_UNIT_CLEAR" val="1"/>
  <p:tag name="KSO_WM_UNIT_LAYERLEVEL" val="1_1_1"/>
  <p:tag name="KSO_WM_UNIT_VALUE" val="15"/>
  <p:tag name="KSO_WM_UNIT_HIGHLIGHT" val="0"/>
  <p:tag name="KSO_WM_UNIT_COMPATIBLE" val="0"/>
  <p:tag name="KSO_WM_DIAGRAM_GROUP_CODE" val="n1-1"/>
  <p:tag name="KSO_WM_UNIT_PRESET_TEXT" val="LOREM"/>
  <p:tag name="KSO_WM_UNIT_FILL_FORE_SCHEMECOLOR_INDEX" val="6"/>
  <p:tag name="KSO_WM_UNIT_FILL_TYPE" val="1"/>
  <p:tag name="KSO_WM_UNIT_TEXT_FILL_FORE_SCHEMECOLOR_INDEX" val="14"/>
  <p:tag name="KSO_WM_UNIT_TEXT_FILL_TYPE" val="1"/>
  <p:tag name="KSO_WM_UNIT_USESOURCEFORMAT_APPLY" val="0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070"/>
  <p:tag name="KSO_WM_UNIT_TYPE" val="n_i"/>
  <p:tag name="KSO_WM_UNIT_INDEX" val="1_1"/>
  <p:tag name="KSO_WM_UNIT_ID" val="diagram160070_3*n_i*1_1"/>
  <p:tag name="KSO_WM_UNIT_CLEAR" val="1"/>
  <p:tag name="KSO_WM_UNIT_LAYERLEVEL" val="1_1"/>
  <p:tag name="KSO_WM_DIAGRAM_GROUP_CODE" val="n1-1"/>
  <p:tag name="KSO_WM_UNIT_USESOURCEFORMAT_APPLY" val="0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20170416_3*i*0"/>
  <p:tag name="KSO_WM_TEMPLATE_CATEGORY" val="diagram"/>
  <p:tag name="KSO_WM_TEMPLATE_INDEX" val="20170416"/>
  <p:tag name="KSO_WM_UNIT_INDEX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20170416_3*i*14"/>
  <p:tag name="KSO_WM_TEMPLATE_CATEGORY" val="diagram"/>
  <p:tag name="KSO_WM_TEMPLATE_INDEX" val="20170416"/>
  <p:tag name="KSO_WM_UNIT_INDEX" val="1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diagram709_4*i*7"/>
  <p:tag name="KSO_WM_TEMPLATE_CATEGORY" val="diagram"/>
  <p:tag name="KSO_WM_TEMPLATE_INDEX" val="709"/>
  <p:tag name="KSO_WM_TAG_VERSION" val="1.0"/>
  <p:tag name="KSO_WM_UNIT_INDEX" val="7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20170416_3*i*28"/>
  <p:tag name="KSO_WM_TEMPLATE_CATEGORY" val="diagram"/>
  <p:tag name="KSO_WM_TEMPLATE_INDEX" val="20170416"/>
  <p:tag name="KSO_WM_UNIT_INDEX" val="28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i"/>
  <p:tag name="KSO_WM_UNIT_INDEX" val="1_1"/>
  <p:tag name="KSO_WM_UNIT_ID" val="diagram20170416_3*l_i*1_1"/>
  <p:tag name="KSO_WM_UNIT_LAYERLEVEL" val="1_1"/>
  <p:tag name="KSO_WM_DIAGRAM_GROUP_CODE" val="l1-1"/>
  <p:tag name="KSO_WM_UNIT_LINE_FORE_SCHEMECOLOR_INDEX" val="15"/>
  <p:tag name="KSO_WM_UNIT_LINE_FILL_TYPE" val="2"/>
  <p:tag name="KSO_WM_UNIT_USESOURCEFORMAT_APPLY" val="0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i"/>
  <p:tag name="KSO_WM_UNIT_INDEX" val="1_2"/>
  <p:tag name="KSO_WM_UNIT_ID" val="diagram20170416_3*l_i*1_2"/>
  <p:tag name="KSO_WM_UNIT_LAYERLEVEL" val="1_1"/>
  <p:tag name="KSO_WM_DIAGRAM_GROUP_CODE" val="l1-1"/>
  <p:tag name="KSO_WM_UNIT_LINE_FORE_SCHEMECOLOR_INDEX" val="15"/>
  <p:tag name="KSO_WM_UNIT_LINE_FILL_TYPE" val="2"/>
  <p:tag name="KSO_WM_UNIT_USESOURCEFORMAT_APPLY" val="0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3_1"/>
  <p:tag name="KSO_WM_UNIT_ID" val="diagram20170416_3*l_h_i*1_3_1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a"/>
  <p:tag name="KSO_WM_UNIT_INDEX" val="1_3_1"/>
  <p:tag name="KSO_WM_UNIT_ID" val="diagram20170416_3*l_h_a*1_3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_INDEX" val="3"/>
  <p:tag name="KSO_WM_UNIT_PRESET_TEXT_LEN" val="11"/>
  <p:tag name="KSO_WM_DIAGRAM_GROUP_CODE" val="l1-1"/>
  <p:tag name="KSO_WM_UNIT_TEXT_FILL_FORE_SCHEMECOLOR_INDEX" val="13"/>
  <p:tag name="KSO_WM_UNIT_TEXT_FILL_TYPE" val="1"/>
  <p:tag name="KSO_WM_UNIT_USESOURCEFORMAT_APPLY" val="0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3_4"/>
  <p:tag name="KSO_WM_UNIT_ID" val="diagram20170416_3*l_h_i*1_3_4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3_5"/>
  <p:tag name="KSO_WM_UNIT_ID" val="diagram20170416_3*l_h_i*1_3_5"/>
  <p:tag name="KSO_WM_UNIT_LAYERLEVEL" val="1_1_1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3_2"/>
  <p:tag name="KSO_WM_UNIT_ID" val="diagram20170416_3*l_h_i*1_3_2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3_3"/>
  <p:tag name="KSO_WM_UNIT_ID" val="diagram20170416_3*l_h_i*1_3_3"/>
  <p:tag name="KSO_WM_UNIT_LAYERLEVEL" val="1_1_1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2_1"/>
  <p:tag name="KSO_WM_UNIT_ID" val="diagram20170416_3*l_h_i*1_2_1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diagram709_4*i*14"/>
  <p:tag name="KSO_WM_TEMPLATE_CATEGORY" val="diagram"/>
  <p:tag name="KSO_WM_TEMPLATE_INDEX" val="709"/>
  <p:tag name="KSO_WM_TAG_VERSION" val="1.0"/>
  <p:tag name="KSO_WM_UNIT_INDEX" val="1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a"/>
  <p:tag name="KSO_WM_UNIT_INDEX" val="1_2_1"/>
  <p:tag name="KSO_WM_UNIT_ID" val="diagram20170416_3*l_h_a*1_2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_INDEX" val="3"/>
  <p:tag name="KSO_WM_UNIT_PRESET_TEXT_LEN" val="11"/>
  <p:tag name="KSO_WM_DIAGRAM_GROUP_CODE" val="l1-1"/>
  <p:tag name="KSO_WM_UNIT_TEXT_FILL_FORE_SCHEMECOLOR_INDEX" val="13"/>
  <p:tag name="KSO_WM_UNIT_TEXT_FILL_TYPE" val="1"/>
  <p:tag name="KSO_WM_UNIT_USESOURCEFORMAT_APPLY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2_4"/>
  <p:tag name="KSO_WM_UNIT_ID" val="diagram20170416_3*l_h_i*1_2_4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2_5"/>
  <p:tag name="KSO_WM_UNIT_ID" val="diagram20170416_3*l_h_i*1_2_5"/>
  <p:tag name="KSO_WM_UNIT_LAYERLEVEL" val="1_1_1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2_2"/>
  <p:tag name="KSO_WM_UNIT_ID" val="diagram20170416_3*l_h_i*1_2_2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2_3"/>
  <p:tag name="KSO_WM_UNIT_ID" val="diagram20170416_3*l_h_i*1_2_3"/>
  <p:tag name="KSO_WM_UNIT_LAYERLEVEL" val="1_1_1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1_1"/>
  <p:tag name="KSO_WM_UNIT_ID" val="diagram20170416_3*l_h_i*1_1_1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a"/>
  <p:tag name="KSO_WM_UNIT_INDEX" val="1_1_1"/>
  <p:tag name="KSO_WM_UNIT_ID" val="diagram20170416_3*l_h_a*1_1_1"/>
  <p:tag name="KSO_WM_UNIT_LAYERLEVEL" val="1_1_1"/>
  <p:tag name="KSO_WM_UNIT_VALUE" val="8"/>
  <p:tag name="KSO_WM_UNIT_HIGHLIGHT" val="0"/>
  <p:tag name="KSO_WM_UNIT_COMPATIBLE" val="0"/>
  <p:tag name="KSO_WM_UNIT_CLEAR" val="0"/>
  <p:tag name="KSO_WM_UNIT_PRESET_TEXT_INDEX" val="3"/>
  <p:tag name="KSO_WM_UNIT_PRESET_TEXT_LEN" val="11"/>
  <p:tag name="KSO_WM_DIAGRAM_GROUP_CODE" val="l1-1"/>
  <p:tag name="KSO_WM_UNIT_TEXT_FILL_FORE_SCHEMECOLOR_INDEX" val="13"/>
  <p:tag name="KSO_WM_UNIT_TEXT_FILL_TYPE" val="1"/>
  <p:tag name="KSO_WM_UNIT_USESOURCEFORMAT_APPLY" val="0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1_4"/>
  <p:tag name="KSO_WM_UNIT_ID" val="diagram20170416_3*l_h_i*1_1_4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1_5"/>
  <p:tag name="KSO_WM_UNIT_ID" val="diagram20170416_3*l_h_i*1_1_5"/>
  <p:tag name="KSO_WM_UNIT_LAYERLEVEL" val="1_1_1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1_2"/>
  <p:tag name="KSO_WM_UNIT_ID" val="diagram20170416_3*l_h_i*1_1_2"/>
  <p:tag name="KSO_WM_UNIT_LAYERLEVEL" val="1_1_1"/>
  <p:tag name="KSO_WM_DIAGRAM_GROUP_CODE" val="l1-1"/>
  <p:tag name="KSO_WM_UNIT_FILL_FORE_SCHEMECOLOR_INDEX" val="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UNIT_TYPE" val="i"/>
  <p:tag name="KSO_WM_UNIT_ID" val="diagram709_4*i*21"/>
  <p:tag name="KSO_WM_TEMPLATE_CATEGORY" val="diagram"/>
  <p:tag name="KSO_WM_TEMPLATE_INDEX" val="709"/>
  <p:tag name="KSO_WM_TAG_VERSION" val="1.0"/>
  <p:tag name="KSO_WM_UNIT_INDEX" val="2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20170416"/>
  <p:tag name="KSO_WM_UNIT_TYPE" val="l_h_i"/>
  <p:tag name="KSO_WM_UNIT_INDEX" val="1_1_3"/>
  <p:tag name="KSO_WM_UNIT_ID" val="diagram20170416_3*l_h_i*1_1_3"/>
  <p:tag name="KSO_WM_UNIT_LAYERLEVEL" val="1_1_1"/>
  <p:tag name="KSO_WM_DIAGRAM_GROUP_CODE" val="l1-1"/>
  <p:tag name="KSO_WM_UNIT_FILL_FORE_SCHEMECOLOR_INDEX" val="15"/>
  <p:tag name="KSO_WM_UNIT_FILL_TYPE" val="1"/>
  <p:tag name="KSO_WM_UNIT_TEXT_FILL_FORE_SCHEMECOLOR_INDEX" val="13"/>
  <p:tag name="KSO_WM_UNIT_TEXT_FILL_TYPE" val="1"/>
  <p:tag name="KSO_WM_UNIT_USESOURCEFORMAT_APPLY" val="0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"/>
  <p:tag name="KSO_WM_UNIT_TYPE" val="m_i"/>
  <p:tag name="KSO_WM_UNIT_INDEX" val="1_1"/>
  <p:tag name="KSO_WM_UNIT_CLEAR" val="1"/>
  <p:tag name="KSO_WM_UNIT_LAYERLEVEL" val="1_1"/>
  <p:tag name="KSO_WM_DIAGRAM_GROUP_CODE" val="m1-1"/>
  <p:tag name="KSO_WM_UNIT_LINE_FORE_SCHEMECOLOR_INDEX" val="13"/>
  <p:tag name="KSO_WM_UNIT_LINE_FILL_TYPE" val="2"/>
  <p:tag name="KSO_WM_UNIT_USESOURCEFORMAT_APPLY" val="0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433_1*i*2"/>
  <p:tag name="KSO_WM_TEMPLATE_CATEGORY" val="diagram"/>
  <p:tag name="KSO_WM_TEMPLATE_INDEX" val="160433"/>
  <p:tag name="KSO_WM_UNIT_INDEX" val="2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433_1*i*13"/>
  <p:tag name="KSO_WM_TEMPLATE_CATEGORY" val="diagram"/>
  <p:tag name="KSO_WM_TEMPLATE_INDEX" val="160433"/>
  <p:tag name="KSO_WM_UNIT_INDEX" val="13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433_1*i*24"/>
  <p:tag name="KSO_WM_TEMPLATE_CATEGORY" val="diagram"/>
  <p:tag name="KSO_WM_TEMPLATE_INDEX" val="160433"/>
  <p:tag name="KSO_WM_UNIT_INDEX" val="24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433_1*i*35"/>
  <p:tag name="KSO_WM_TEMPLATE_CATEGORY" val="diagram"/>
  <p:tag name="KSO_WM_TEMPLATE_INDEX" val="160433"/>
  <p:tag name="KSO_WM_UNIT_INDEX" val="35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433_1*i*46"/>
  <p:tag name="KSO_WM_TEMPLATE_CATEGORY" val="diagram"/>
  <p:tag name="KSO_WM_TEMPLATE_INDEX" val="160433"/>
  <p:tag name="KSO_WM_UNIT_INDEX" val="46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UNIT_TYPE" val="i"/>
  <p:tag name="KSO_WM_UNIT_ID" val="diagram160433_1*i*57"/>
  <p:tag name="KSO_WM_TEMPLATE_CATEGORY" val="diagram"/>
  <p:tag name="KSO_WM_TEMPLATE_INDEX" val="160433"/>
  <p:tag name="KSO_WM_UNIT_INDEX" val="57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h_f*1_6_1"/>
  <p:tag name="KSO_WM_UNIT_TYPE" val="m_h_f"/>
  <p:tag name="KSO_WM_UNIT_INDEX" val="1_6_1"/>
  <p:tag name="KSO_WM_UNIT_CLEAR" val="1"/>
  <p:tag name="KSO_WM_UNIT_LAYERLEVEL" val="1_1_1"/>
  <p:tag name="KSO_WM_UNIT_VALUE" val="63"/>
  <p:tag name="KSO_WM_UNIT_HIGHLIGHT" val="0"/>
  <p:tag name="KSO_WM_UNIT_COMPATIBLE" val="0"/>
  <p:tag name="KSO_WM_UNIT_PRESET_TEXT_INDEX" val="4"/>
  <p:tag name="KSO_WM_UNIT_PRESET_TEXT_LEN" val="36"/>
  <p:tag name="KSO_WM_DIAGRAM_GROUP_CODE" val="m1-1"/>
  <p:tag name="KSO_WM_UNIT_FILL_FORE_SCHEMECOLOR_INDEX" val="10"/>
  <p:tag name="KSO_WM_UNIT_FILL_TYPE" val="1"/>
  <p:tag name="KSO_WM_UNIT_TEXT_FILL_FORE_SCHEMECOLOR_INDEX" val="9"/>
  <p:tag name="KSO_WM_UNIT_TEXT_FILL_TYPE" val="1"/>
  <p:tag name="KSO_WM_UNIT_USESOURCEFORMAT_APPLY" val="0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AG_VERSION" val="1.0"/>
  <p:tag name="KSO_WM_BEAUTIFY_FLAG" val="#wm#"/>
  <p:tag name="KSO_WM_TEMPLATE_CATEGORY" val="diagram"/>
  <p:tag name="KSO_WM_TEMPLATE_INDEX" val="160433"/>
  <p:tag name="KSO_WM_UNIT_ID" val="diagram160433_1*m_i*1_17"/>
  <p:tag name="KSO_WM_UNIT_TYPE" val="m_i"/>
  <p:tag name="KSO_WM_UNIT_INDEX" val="1_17"/>
  <p:tag name="KSO_WM_UNIT_CLEAR" val="1"/>
  <p:tag name="KSO_WM_UNIT_LAYERLEVEL" val="1_1"/>
  <p:tag name="KSO_WM_DIAGRAM_GROUP_CODE" val="m1-1"/>
  <p:tag name="KSO_WM_UNIT_FILL_FORE_SCHEMECOLOR_INDEX" val="10"/>
  <p:tag name="KSO_WM_UNIT_FILL_TYPE" val="1"/>
  <p:tag name="KSO_WM_UNIT_LINE_FORE_SCHEMECOLOR_INDEX" val="14"/>
  <p:tag name="KSO_WM_UNIT_LINE_FILL_TYPE" val="2"/>
  <p:tag name="KSO_WM_UNIT_TEXT_FILL_FORE_SCHEMECOLOR_INDEX" val="2"/>
  <p:tag name="KSO_WM_UNIT_TEXT_FILL_TYPE" val="1"/>
  <p:tag name="KSO_WM_UNIT_USESOURCEFORMAT_APPLY" val="0"/>
</p:tagLst>
</file>

<file path=ppt/theme/theme1.xml><?xml version="1.0" encoding="utf-8"?>
<a:theme xmlns:a="http://schemas.openxmlformats.org/drawingml/2006/main" name="更多作品请在稻壳儿搜索艺随风&#10;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</TotalTime>
  <Words>2246</Words>
  <Application>Microsoft Office PowerPoint</Application>
  <PresentationFormat>宽屏</PresentationFormat>
  <Paragraphs>381</Paragraphs>
  <Slides>17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0" baseType="lpstr">
      <vt:lpstr>Arial Unicode MS</vt:lpstr>
      <vt:lpstr>Hiragino Sans GB W3</vt:lpstr>
      <vt:lpstr>Lato Regular</vt:lpstr>
      <vt:lpstr>Microsoft YaHei UI</vt:lpstr>
      <vt:lpstr>华文细黑</vt:lpstr>
      <vt:lpstr>宋体</vt:lpstr>
      <vt:lpstr>微软雅黑</vt:lpstr>
      <vt:lpstr>幼圆</vt:lpstr>
      <vt:lpstr>Arial</vt:lpstr>
      <vt:lpstr>Calibri</vt:lpstr>
      <vt:lpstr>Calibri Light</vt:lpstr>
      <vt:lpstr>Century Gothic</vt:lpstr>
      <vt:lpstr>更多作品请在稻壳儿搜索艺随风
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zengfuqiang</dc:creator>
  <cp:lastModifiedBy>haha</cp:lastModifiedBy>
  <cp:revision>318</cp:revision>
  <dcterms:created xsi:type="dcterms:W3CDTF">2015-05-05T08:02:00Z</dcterms:created>
  <dcterms:modified xsi:type="dcterms:W3CDTF">2018-05-29T02:57:48Z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2052-10.1.0.6930</vt:lpwstr>
  </property>
</Properties>
</file>