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5F4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-18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54ED97-3E61-4DCA-A131-F60E6D9CE1DF}" type="doc">
      <dgm:prSet loTypeId="urn:microsoft.com/office/officeart/2005/8/layout/process4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B3E91ADD-6BAB-4BEE-B44F-848F40EE103C}">
      <dgm:prSet phldrT="[文本]" custT="1"/>
      <dgm:spPr/>
      <dgm:t>
        <a:bodyPr/>
        <a:lstStyle/>
        <a:p>
          <a:pPr algn="l"/>
          <a:r>
            <a:rPr lang="zh-CN" altLang="en-US" sz="1050" b="1" dirty="0" smtClean="0"/>
            <a:t>带队老师准备以下材料</a:t>
          </a:r>
          <a:r>
            <a:rPr lang="zh-CN" altLang="en-US" sz="1050" dirty="0" smtClean="0"/>
            <a:t>：</a:t>
          </a:r>
          <a:r>
            <a:rPr lang="en-US" sz="1050" dirty="0" smtClean="0"/>
            <a:t>1. </a:t>
          </a:r>
          <a:r>
            <a:rPr lang="zh-CN" altLang="en-US" sz="1050" dirty="0" smtClean="0"/>
            <a:t>参加</a:t>
          </a:r>
          <a:r>
            <a:rPr lang="zh-CN" sz="1050" dirty="0" smtClean="0"/>
            <a:t>项目学生的总结（每人</a:t>
          </a:r>
          <a:r>
            <a:rPr lang="en-US" sz="1050" dirty="0" smtClean="0"/>
            <a:t>2000</a:t>
          </a:r>
          <a:r>
            <a:rPr lang="zh-CN" sz="1050" dirty="0" smtClean="0"/>
            <a:t>字及以上</a:t>
          </a:r>
          <a:r>
            <a:rPr lang="en-US" sz="1050" dirty="0" smtClean="0"/>
            <a:t>+</a:t>
          </a:r>
          <a:r>
            <a:rPr lang="zh-CN" sz="1050" dirty="0" smtClean="0"/>
            <a:t>三张活动照片）</a:t>
          </a:r>
          <a:r>
            <a:rPr lang="zh-CN" altLang="en-US" sz="1050" dirty="0" smtClean="0"/>
            <a:t>；</a:t>
          </a:r>
          <a:r>
            <a:rPr lang="en-US" altLang="zh-CN" sz="1050" dirty="0" smtClean="0"/>
            <a:t>2.</a:t>
          </a:r>
          <a:r>
            <a:rPr lang="zh-CN" sz="1050" dirty="0" smtClean="0"/>
            <a:t>项目派出学生名单《大川视界学分项目学生名单》（附件一） 和 《资助金提交表》（附件二）</a:t>
          </a:r>
          <a:r>
            <a:rPr lang="zh-CN" altLang="en-US" sz="1050" dirty="0" smtClean="0"/>
            <a:t>；</a:t>
          </a:r>
          <a:endParaRPr lang="en-US" altLang="zh-CN" sz="1050" dirty="0" smtClean="0"/>
        </a:p>
        <a:p>
          <a:pPr algn="l"/>
          <a:r>
            <a:rPr lang="en-US" altLang="zh-CN" sz="1050" dirty="0" smtClean="0"/>
            <a:t>                                                 3.</a:t>
          </a:r>
          <a:r>
            <a:rPr lang="zh-CN" sz="1050" dirty="0" smtClean="0"/>
            <a:t>学生签字的申请资助告知确认书</a:t>
          </a:r>
          <a:r>
            <a:rPr lang="zh-CN" altLang="en-US" sz="1050" dirty="0" smtClean="0"/>
            <a:t>扫描件</a:t>
          </a:r>
          <a:r>
            <a:rPr lang="zh-CN" sz="1050" dirty="0" smtClean="0"/>
            <a:t>（附件四）</a:t>
          </a:r>
        </a:p>
        <a:p>
          <a:pPr algn="l"/>
          <a:r>
            <a:rPr lang="en-US" altLang="zh-CN" sz="1050" dirty="0" smtClean="0"/>
            <a:t>                                   </a:t>
          </a:r>
          <a:r>
            <a:rPr lang="zh-CN" sz="1050" b="1" dirty="0" smtClean="0"/>
            <a:t>注意</a:t>
          </a:r>
          <a:r>
            <a:rPr lang="zh-CN" sz="1050" dirty="0" smtClean="0"/>
            <a:t>：</a:t>
          </a:r>
          <a:r>
            <a:rPr lang="en-US" altLang="zh-CN" sz="1050" dirty="0" smtClean="0"/>
            <a:t>1.</a:t>
          </a:r>
          <a:r>
            <a:rPr lang="zh-CN" sz="1050" dirty="0" smtClean="0"/>
            <a:t>两张表格学生顺序需一致</a:t>
          </a:r>
          <a:r>
            <a:rPr lang="zh-CN" altLang="en-US" sz="1050" dirty="0" smtClean="0"/>
            <a:t>；</a:t>
          </a:r>
          <a:r>
            <a:rPr lang="en-US" altLang="zh-CN" sz="1050" dirty="0" smtClean="0"/>
            <a:t>2.</a:t>
          </a:r>
          <a:r>
            <a:rPr lang="zh-CN" sz="1050" dirty="0" smtClean="0"/>
            <a:t>请将以上材料打包在</a:t>
          </a:r>
          <a:r>
            <a:rPr lang="zh-CN" sz="1050" b="1" dirty="0" smtClean="0"/>
            <a:t>“</a:t>
          </a:r>
          <a:r>
            <a:rPr lang="en-US" sz="1050" b="1" dirty="0" smtClean="0"/>
            <a:t>20XX</a:t>
          </a:r>
          <a:r>
            <a:rPr lang="zh-CN" sz="1050" b="1" dirty="0" smtClean="0"/>
            <a:t>年</a:t>
          </a:r>
          <a:r>
            <a:rPr lang="en-US" sz="1050" b="1" dirty="0" smtClean="0"/>
            <a:t>-XX</a:t>
          </a:r>
          <a:r>
            <a:rPr lang="zh-CN" sz="1050" b="1" dirty="0" smtClean="0"/>
            <a:t>项目</a:t>
          </a:r>
          <a:r>
            <a:rPr lang="en-US" sz="1050" b="1" dirty="0" smtClean="0"/>
            <a:t>-</a:t>
          </a:r>
          <a:r>
            <a:rPr lang="zh-CN" sz="1050" b="1" dirty="0" smtClean="0"/>
            <a:t>学生总结及名单”命名的文件夹中</a:t>
          </a:r>
          <a:endParaRPr lang="zh-CN" altLang="en-US" sz="1050" b="1" dirty="0"/>
        </a:p>
      </dgm:t>
    </dgm:pt>
    <dgm:pt modelId="{CEA30FAA-725D-4E96-84AF-381CB126C0BA}" type="parTrans" cxnId="{543B8A95-1368-4AE3-AF21-4397CC3A2A80}">
      <dgm:prSet/>
      <dgm:spPr/>
      <dgm:t>
        <a:bodyPr/>
        <a:lstStyle/>
        <a:p>
          <a:endParaRPr lang="zh-CN" altLang="en-US"/>
        </a:p>
      </dgm:t>
    </dgm:pt>
    <dgm:pt modelId="{D0FB91F2-D8BF-469C-B0D5-5F3D9C0A1965}" type="sibTrans" cxnId="{543B8A95-1368-4AE3-AF21-4397CC3A2A80}">
      <dgm:prSet/>
      <dgm:spPr/>
      <dgm:t>
        <a:bodyPr/>
        <a:lstStyle/>
        <a:p>
          <a:endParaRPr lang="zh-CN" altLang="en-US" dirty="0"/>
        </a:p>
      </dgm:t>
    </dgm:pt>
    <dgm:pt modelId="{8D410648-2FAA-44FE-B7D3-8350600A5135}">
      <dgm:prSet phldrT="[文本]" custT="1"/>
      <dgm:spPr/>
      <dgm:t>
        <a:bodyPr/>
        <a:lstStyle/>
        <a:p>
          <a:r>
            <a:rPr lang="zh-CN" sz="1600" b="1" dirty="0" smtClean="0"/>
            <a:t>带队老师提交纸质版《大川视界学分项目学生名单》、《资助金提交表》予以下部门依次审核：</a:t>
          </a:r>
          <a:endParaRPr lang="zh-CN" altLang="en-US" sz="1600" dirty="0"/>
        </a:p>
      </dgm:t>
    </dgm:pt>
    <dgm:pt modelId="{B6638377-5498-4DE6-8B7B-CEDBAB029A42}" type="parTrans" cxnId="{3DDA3E46-7636-42BD-BF9A-64DD840C8AF6}">
      <dgm:prSet/>
      <dgm:spPr/>
      <dgm:t>
        <a:bodyPr/>
        <a:lstStyle/>
        <a:p>
          <a:endParaRPr lang="zh-CN" altLang="en-US"/>
        </a:p>
      </dgm:t>
    </dgm:pt>
    <dgm:pt modelId="{EE316CFB-5F1E-4745-9E7D-8179D8AC0BE2}" type="sibTrans" cxnId="{3DDA3E46-7636-42BD-BF9A-64DD840C8AF6}">
      <dgm:prSet/>
      <dgm:spPr/>
      <dgm:t>
        <a:bodyPr/>
        <a:lstStyle/>
        <a:p>
          <a:endParaRPr lang="zh-CN" altLang="en-US"/>
        </a:p>
      </dgm:t>
    </dgm:pt>
    <dgm:pt modelId="{CBE56988-FE64-4A29-81BC-CBF6CE8B960F}">
      <dgm:prSet custT="1"/>
      <dgm:spPr/>
      <dgm:t>
        <a:bodyPr/>
        <a:lstStyle/>
        <a:p>
          <a:r>
            <a:rPr lang="zh-CN" altLang="en-US" sz="2000" b="1" dirty="0" smtClean="0"/>
            <a:t>带队老师所在单位盖章</a:t>
          </a:r>
          <a:r>
            <a:rPr lang="zh-CN" altLang="en-US" sz="1200" dirty="0" smtClean="0"/>
            <a:t>（确认该位老师确为所派出的大川视界学分项目带队老师）</a:t>
          </a:r>
          <a:endParaRPr lang="zh-CN" altLang="en-US" sz="1200" dirty="0"/>
        </a:p>
      </dgm:t>
    </dgm:pt>
    <dgm:pt modelId="{FB340089-C544-4F9A-BE1B-CE8343777AE9}" type="parTrans" cxnId="{C719C136-CC63-4D6E-99C0-F20F9ED71AAA}">
      <dgm:prSet/>
      <dgm:spPr/>
      <dgm:t>
        <a:bodyPr/>
        <a:lstStyle/>
        <a:p>
          <a:endParaRPr lang="zh-CN" altLang="en-US"/>
        </a:p>
      </dgm:t>
    </dgm:pt>
    <dgm:pt modelId="{F926B8DD-14A6-47DA-A5EF-FC850C03C31D}" type="sibTrans" cxnId="{C719C136-CC63-4D6E-99C0-F20F9ED71AAA}">
      <dgm:prSet/>
      <dgm:spPr/>
      <dgm:t>
        <a:bodyPr/>
        <a:lstStyle/>
        <a:p>
          <a:endParaRPr lang="zh-CN" altLang="en-US"/>
        </a:p>
      </dgm:t>
    </dgm:pt>
    <dgm:pt modelId="{BE76AA0C-8B44-4BEC-B99B-F070B8B096CF}">
      <dgm:prSet custT="1"/>
      <dgm:spPr/>
      <dgm:t>
        <a:bodyPr/>
        <a:lstStyle/>
        <a:p>
          <a:r>
            <a:rPr lang="zh-CN" sz="2000" b="1" dirty="0" smtClean="0"/>
            <a:t>教务处签字盖章</a:t>
          </a:r>
          <a:r>
            <a:rPr lang="zh-CN" sz="1200" dirty="0" smtClean="0"/>
            <a:t>（确认项目为大川视界学分项目——望江校区行政楼</a:t>
          </a:r>
          <a:r>
            <a:rPr lang="en-US" sz="1200" dirty="0" smtClean="0"/>
            <a:t>219 </a:t>
          </a:r>
          <a:r>
            <a:rPr lang="zh-CN" sz="1200" dirty="0" smtClean="0"/>
            <a:t>教务处合作交流科 电话：</a:t>
          </a:r>
          <a:r>
            <a:rPr lang="en-US" sz="1200" dirty="0" smtClean="0"/>
            <a:t>85402398 </a:t>
          </a:r>
          <a:r>
            <a:rPr lang="zh-CN" sz="1200" dirty="0" smtClean="0"/>
            <a:t>）</a:t>
          </a:r>
          <a:endParaRPr lang="zh-CN" altLang="en-US" sz="1200" dirty="0"/>
        </a:p>
      </dgm:t>
    </dgm:pt>
    <dgm:pt modelId="{E26BCD08-E79B-40DB-A025-3256D72C405A}" type="parTrans" cxnId="{C03A3C20-AA7F-40A5-8A18-4416981C2797}">
      <dgm:prSet/>
      <dgm:spPr/>
      <dgm:t>
        <a:bodyPr/>
        <a:lstStyle/>
        <a:p>
          <a:endParaRPr lang="zh-CN" altLang="en-US"/>
        </a:p>
      </dgm:t>
    </dgm:pt>
    <dgm:pt modelId="{3C079233-184F-4D65-A2C8-AEA4E16CF1A8}" type="sibTrans" cxnId="{C03A3C20-AA7F-40A5-8A18-4416981C2797}">
      <dgm:prSet/>
      <dgm:spPr/>
      <dgm:t>
        <a:bodyPr/>
        <a:lstStyle/>
        <a:p>
          <a:endParaRPr lang="zh-CN" altLang="en-US"/>
        </a:p>
      </dgm:t>
    </dgm:pt>
    <dgm:pt modelId="{96B4ABBD-34E8-477C-B24A-248F3F330C54}">
      <dgm:prSet custT="1"/>
      <dgm:spPr/>
      <dgm:t>
        <a:bodyPr/>
        <a:lstStyle/>
        <a:p>
          <a:r>
            <a:rPr lang="zh-CN" sz="2000" b="1" dirty="0" smtClean="0"/>
            <a:t>国际处签字盖章</a:t>
          </a:r>
          <a:r>
            <a:rPr lang="zh-CN" sz="1200" dirty="0" smtClean="0"/>
            <a:t>（确认名单上所有学生出国信息均已在学校备案 ——望江校区行政楼</a:t>
          </a:r>
          <a:r>
            <a:rPr lang="en-US" sz="1200" dirty="0" smtClean="0"/>
            <a:t>511  </a:t>
          </a:r>
          <a:r>
            <a:rPr lang="zh-CN" sz="1200" dirty="0" smtClean="0"/>
            <a:t>国际处派管科电话：</a:t>
          </a:r>
          <a:r>
            <a:rPr lang="en-US" sz="1200" dirty="0" smtClean="0"/>
            <a:t>85405392</a:t>
          </a:r>
          <a:r>
            <a:rPr lang="zh-CN" sz="1200" dirty="0" smtClean="0"/>
            <a:t>）</a:t>
          </a:r>
          <a:endParaRPr lang="zh-CN" altLang="en-US" sz="1200" dirty="0"/>
        </a:p>
      </dgm:t>
    </dgm:pt>
    <dgm:pt modelId="{F24D147B-940A-4ADE-95E7-BC5A0D75037A}" type="parTrans" cxnId="{DC445095-FA4A-4871-ADD1-E1255302D1DF}">
      <dgm:prSet/>
      <dgm:spPr/>
      <dgm:t>
        <a:bodyPr/>
        <a:lstStyle/>
        <a:p>
          <a:endParaRPr lang="zh-CN" altLang="en-US"/>
        </a:p>
      </dgm:t>
    </dgm:pt>
    <dgm:pt modelId="{318E9832-86D1-45F3-B715-82E242D181F9}" type="sibTrans" cxnId="{DC445095-FA4A-4871-ADD1-E1255302D1DF}">
      <dgm:prSet/>
      <dgm:spPr/>
      <dgm:t>
        <a:bodyPr/>
        <a:lstStyle/>
        <a:p>
          <a:endParaRPr lang="zh-CN" altLang="en-US"/>
        </a:p>
      </dgm:t>
    </dgm:pt>
    <dgm:pt modelId="{DE194A7D-0FD0-4B2F-B648-7B9D9F348B5E}">
      <dgm:prSet custT="1"/>
      <dgm:spPr/>
      <dgm:t>
        <a:bodyPr/>
        <a:lstStyle/>
        <a:p>
          <a:r>
            <a:rPr lang="zh-CN" sz="2000" b="1" dirty="0" smtClean="0"/>
            <a:t>提交学工部</a:t>
          </a:r>
          <a:r>
            <a:rPr lang="zh-CN" altLang="en-US" sz="1200" b="0" dirty="0" smtClean="0"/>
            <a:t>（</a:t>
          </a:r>
          <a:r>
            <a:rPr lang="zh-CN" sz="1200" b="0" dirty="0" smtClean="0"/>
            <a:t>统一为学生以打款的方式划拨相应的资助费用</a:t>
          </a:r>
          <a:r>
            <a:rPr lang="en-US" altLang="zh-CN" sz="1200" b="0" dirty="0" smtClean="0"/>
            <a:t>——</a:t>
          </a:r>
          <a:r>
            <a:rPr lang="zh-CN" altLang="en-US" sz="1200" b="0" dirty="0" smtClean="0"/>
            <a:t>文华活动中心</a:t>
          </a:r>
          <a:r>
            <a:rPr lang="en-US" altLang="zh-CN" sz="1200" b="0" dirty="0" smtClean="0"/>
            <a:t>301   </a:t>
          </a:r>
          <a:r>
            <a:rPr lang="zh-CN" sz="1200" b="0" dirty="0" smtClean="0"/>
            <a:t>学工部 电话</a:t>
          </a:r>
          <a:r>
            <a:rPr lang="zh-CN" altLang="en-US" sz="1200" b="0" dirty="0" smtClean="0"/>
            <a:t>：</a:t>
          </a:r>
          <a:r>
            <a:rPr lang="en-US" sz="1200" b="0" dirty="0" smtClean="0"/>
            <a:t>85460907</a:t>
          </a:r>
          <a:r>
            <a:rPr lang="zh-CN" altLang="en-US" sz="1200" b="0" dirty="0" smtClean="0"/>
            <a:t>）</a:t>
          </a:r>
          <a:endParaRPr lang="zh-CN" altLang="en-US" sz="1200" b="0" dirty="0"/>
        </a:p>
      </dgm:t>
    </dgm:pt>
    <dgm:pt modelId="{8DF96C24-4019-4D2B-9994-79C82D750384}" type="parTrans" cxnId="{AF96F831-9BEA-4F87-B098-E49EB3ACAE4F}">
      <dgm:prSet/>
      <dgm:spPr/>
      <dgm:t>
        <a:bodyPr/>
        <a:lstStyle/>
        <a:p>
          <a:endParaRPr lang="zh-CN" altLang="en-US"/>
        </a:p>
      </dgm:t>
    </dgm:pt>
    <dgm:pt modelId="{BE9916C8-1A63-4745-8DEA-14E5B624C64B}" type="sibTrans" cxnId="{AF96F831-9BEA-4F87-B098-E49EB3ACAE4F}">
      <dgm:prSet/>
      <dgm:spPr/>
      <dgm:t>
        <a:bodyPr/>
        <a:lstStyle/>
        <a:p>
          <a:endParaRPr lang="zh-CN" altLang="en-US"/>
        </a:p>
      </dgm:t>
    </dgm:pt>
    <dgm:pt modelId="{E4039614-8C7C-4E6D-AC23-5253F9E26D96}" type="pres">
      <dgm:prSet presAssocID="{AC54ED97-3E61-4DCA-A131-F60E6D9CE1D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EAC64A35-7649-48B4-A775-2F90E311861D}" type="pres">
      <dgm:prSet presAssocID="{DE194A7D-0FD0-4B2F-B648-7B9D9F348B5E}" presName="boxAndChildren" presStyleCnt="0"/>
      <dgm:spPr/>
    </dgm:pt>
    <dgm:pt modelId="{A846500B-B354-4686-A6A3-07A9A777E25E}" type="pres">
      <dgm:prSet presAssocID="{DE194A7D-0FD0-4B2F-B648-7B9D9F348B5E}" presName="parentTextBox" presStyleLbl="node1" presStyleIdx="0" presStyleCnt="6"/>
      <dgm:spPr/>
      <dgm:t>
        <a:bodyPr/>
        <a:lstStyle/>
        <a:p>
          <a:endParaRPr lang="zh-CN" altLang="en-US"/>
        </a:p>
      </dgm:t>
    </dgm:pt>
    <dgm:pt modelId="{174F5250-3E67-42CC-83FF-24112F4E49E0}" type="pres">
      <dgm:prSet presAssocID="{318E9832-86D1-45F3-B715-82E242D181F9}" presName="sp" presStyleCnt="0"/>
      <dgm:spPr/>
    </dgm:pt>
    <dgm:pt modelId="{E63F69E8-7316-4F60-95C7-85118922651E}" type="pres">
      <dgm:prSet presAssocID="{96B4ABBD-34E8-477C-B24A-248F3F330C54}" presName="arrowAndChildren" presStyleCnt="0"/>
      <dgm:spPr/>
    </dgm:pt>
    <dgm:pt modelId="{62F77229-8CAB-4DE1-AE75-ADF20EF717E2}" type="pres">
      <dgm:prSet presAssocID="{96B4ABBD-34E8-477C-B24A-248F3F330C54}" presName="parentTextArrow" presStyleLbl="node1" presStyleIdx="1" presStyleCnt="6"/>
      <dgm:spPr/>
      <dgm:t>
        <a:bodyPr/>
        <a:lstStyle/>
        <a:p>
          <a:endParaRPr lang="zh-CN" altLang="en-US"/>
        </a:p>
      </dgm:t>
    </dgm:pt>
    <dgm:pt modelId="{9568E1F9-D8BA-478C-9C0B-C728F68395CE}" type="pres">
      <dgm:prSet presAssocID="{3C079233-184F-4D65-A2C8-AEA4E16CF1A8}" presName="sp" presStyleCnt="0"/>
      <dgm:spPr/>
    </dgm:pt>
    <dgm:pt modelId="{CF7441C2-2A3A-4B06-8CA0-B4207626A88E}" type="pres">
      <dgm:prSet presAssocID="{BE76AA0C-8B44-4BEC-B99B-F070B8B096CF}" presName="arrowAndChildren" presStyleCnt="0"/>
      <dgm:spPr/>
    </dgm:pt>
    <dgm:pt modelId="{8BF5ADF9-D5E1-4523-9D4D-81B706685243}" type="pres">
      <dgm:prSet presAssocID="{BE76AA0C-8B44-4BEC-B99B-F070B8B096CF}" presName="parentTextArrow" presStyleLbl="node1" presStyleIdx="2" presStyleCnt="6"/>
      <dgm:spPr/>
      <dgm:t>
        <a:bodyPr/>
        <a:lstStyle/>
        <a:p>
          <a:endParaRPr lang="zh-CN" altLang="en-US"/>
        </a:p>
      </dgm:t>
    </dgm:pt>
    <dgm:pt modelId="{4E438B5A-F2F3-4337-B958-91E3CA6000C4}" type="pres">
      <dgm:prSet presAssocID="{F926B8DD-14A6-47DA-A5EF-FC850C03C31D}" presName="sp" presStyleCnt="0"/>
      <dgm:spPr/>
    </dgm:pt>
    <dgm:pt modelId="{A5DE0C60-40DF-4EBA-B32A-282671A6A0D2}" type="pres">
      <dgm:prSet presAssocID="{CBE56988-FE64-4A29-81BC-CBF6CE8B960F}" presName="arrowAndChildren" presStyleCnt="0"/>
      <dgm:spPr/>
    </dgm:pt>
    <dgm:pt modelId="{3DDF5642-C725-4802-B8B2-B48F66803238}" type="pres">
      <dgm:prSet presAssocID="{CBE56988-FE64-4A29-81BC-CBF6CE8B960F}" presName="parentTextArrow" presStyleLbl="node1" presStyleIdx="3" presStyleCnt="6"/>
      <dgm:spPr/>
      <dgm:t>
        <a:bodyPr/>
        <a:lstStyle/>
        <a:p>
          <a:endParaRPr lang="zh-CN" altLang="en-US"/>
        </a:p>
      </dgm:t>
    </dgm:pt>
    <dgm:pt modelId="{60E04D19-B7E2-4AC2-895E-8EC11EE4C8D9}" type="pres">
      <dgm:prSet presAssocID="{EE316CFB-5F1E-4745-9E7D-8179D8AC0BE2}" presName="sp" presStyleCnt="0"/>
      <dgm:spPr/>
    </dgm:pt>
    <dgm:pt modelId="{2D6932FB-A53A-471B-8720-56B1C82C2D8D}" type="pres">
      <dgm:prSet presAssocID="{8D410648-2FAA-44FE-B7D3-8350600A5135}" presName="arrowAndChildren" presStyleCnt="0"/>
      <dgm:spPr/>
    </dgm:pt>
    <dgm:pt modelId="{D5BC5911-CF90-4B56-B89D-43EE0AAFE9BE}" type="pres">
      <dgm:prSet presAssocID="{8D410648-2FAA-44FE-B7D3-8350600A5135}" presName="parentTextArrow" presStyleLbl="node1" presStyleIdx="4" presStyleCnt="6" custLinFactNeighborX="-151" custLinFactNeighborY="-1063"/>
      <dgm:spPr/>
      <dgm:t>
        <a:bodyPr/>
        <a:lstStyle/>
        <a:p>
          <a:endParaRPr lang="zh-CN" altLang="en-US"/>
        </a:p>
      </dgm:t>
    </dgm:pt>
    <dgm:pt modelId="{625E04A6-497C-4666-9BB9-98125CB7237B}" type="pres">
      <dgm:prSet presAssocID="{D0FB91F2-D8BF-469C-B0D5-5F3D9C0A1965}" presName="sp" presStyleCnt="0"/>
      <dgm:spPr/>
    </dgm:pt>
    <dgm:pt modelId="{94F11611-C677-4DFE-9DCB-8ECEE2921F7D}" type="pres">
      <dgm:prSet presAssocID="{B3E91ADD-6BAB-4BEE-B44F-848F40EE103C}" presName="arrowAndChildren" presStyleCnt="0"/>
      <dgm:spPr/>
    </dgm:pt>
    <dgm:pt modelId="{F505BDD2-37BB-49E9-B1B5-74592EC56B58}" type="pres">
      <dgm:prSet presAssocID="{B3E91ADD-6BAB-4BEE-B44F-848F40EE103C}" presName="parentTextArrow" presStyleLbl="node1" presStyleIdx="5" presStyleCnt="6" custLinFactNeighborX="-2106" custLinFactNeighborY="-2787"/>
      <dgm:spPr/>
      <dgm:t>
        <a:bodyPr/>
        <a:lstStyle/>
        <a:p>
          <a:endParaRPr lang="zh-CN" altLang="en-US"/>
        </a:p>
      </dgm:t>
    </dgm:pt>
  </dgm:ptLst>
  <dgm:cxnLst>
    <dgm:cxn modelId="{C719C136-CC63-4D6E-99C0-F20F9ED71AAA}" srcId="{AC54ED97-3E61-4DCA-A131-F60E6D9CE1DF}" destId="{CBE56988-FE64-4A29-81BC-CBF6CE8B960F}" srcOrd="2" destOrd="0" parTransId="{FB340089-C544-4F9A-BE1B-CE8343777AE9}" sibTransId="{F926B8DD-14A6-47DA-A5EF-FC850C03C31D}"/>
    <dgm:cxn modelId="{85C08F51-E450-4E11-8642-2FE61FAD1C3E}" type="presOf" srcId="{B3E91ADD-6BAB-4BEE-B44F-848F40EE103C}" destId="{F505BDD2-37BB-49E9-B1B5-74592EC56B58}" srcOrd="0" destOrd="0" presId="urn:microsoft.com/office/officeart/2005/8/layout/process4"/>
    <dgm:cxn modelId="{F8E0114A-CB4B-46C1-95EC-86FD9314195A}" type="presOf" srcId="{8D410648-2FAA-44FE-B7D3-8350600A5135}" destId="{D5BC5911-CF90-4B56-B89D-43EE0AAFE9BE}" srcOrd="0" destOrd="0" presId="urn:microsoft.com/office/officeart/2005/8/layout/process4"/>
    <dgm:cxn modelId="{A264F933-AF10-46A3-9C8C-8FE3A0CA3413}" type="presOf" srcId="{96B4ABBD-34E8-477C-B24A-248F3F330C54}" destId="{62F77229-8CAB-4DE1-AE75-ADF20EF717E2}" srcOrd="0" destOrd="0" presId="urn:microsoft.com/office/officeart/2005/8/layout/process4"/>
    <dgm:cxn modelId="{3DDA3E46-7636-42BD-BF9A-64DD840C8AF6}" srcId="{AC54ED97-3E61-4DCA-A131-F60E6D9CE1DF}" destId="{8D410648-2FAA-44FE-B7D3-8350600A5135}" srcOrd="1" destOrd="0" parTransId="{B6638377-5498-4DE6-8B7B-CEDBAB029A42}" sibTransId="{EE316CFB-5F1E-4745-9E7D-8179D8AC0BE2}"/>
    <dgm:cxn modelId="{A04C1EAE-6BE3-4F24-806C-613D73E38F5B}" type="presOf" srcId="{BE76AA0C-8B44-4BEC-B99B-F070B8B096CF}" destId="{8BF5ADF9-D5E1-4523-9D4D-81B706685243}" srcOrd="0" destOrd="0" presId="urn:microsoft.com/office/officeart/2005/8/layout/process4"/>
    <dgm:cxn modelId="{2E2839CE-F05C-488A-B4B6-469310938F71}" type="presOf" srcId="{DE194A7D-0FD0-4B2F-B648-7B9D9F348B5E}" destId="{A846500B-B354-4686-A6A3-07A9A777E25E}" srcOrd="0" destOrd="0" presId="urn:microsoft.com/office/officeart/2005/8/layout/process4"/>
    <dgm:cxn modelId="{E3463354-7C06-49A0-88E2-10AF9379185D}" type="presOf" srcId="{AC54ED97-3E61-4DCA-A131-F60E6D9CE1DF}" destId="{E4039614-8C7C-4E6D-AC23-5253F9E26D96}" srcOrd="0" destOrd="0" presId="urn:microsoft.com/office/officeart/2005/8/layout/process4"/>
    <dgm:cxn modelId="{C03A3C20-AA7F-40A5-8A18-4416981C2797}" srcId="{AC54ED97-3E61-4DCA-A131-F60E6D9CE1DF}" destId="{BE76AA0C-8B44-4BEC-B99B-F070B8B096CF}" srcOrd="3" destOrd="0" parTransId="{E26BCD08-E79B-40DB-A025-3256D72C405A}" sibTransId="{3C079233-184F-4D65-A2C8-AEA4E16CF1A8}"/>
    <dgm:cxn modelId="{374CE5FC-2806-445E-9F4A-15661DD2739D}" type="presOf" srcId="{CBE56988-FE64-4A29-81BC-CBF6CE8B960F}" destId="{3DDF5642-C725-4802-B8B2-B48F66803238}" srcOrd="0" destOrd="0" presId="urn:microsoft.com/office/officeart/2005/8/layout/process4"/>
    <dgm:cxn modelId="{AF96F831-9BEA-4F87-B098-E49EB3ACAE4F}" srcId="{AC54ED97-3E61-4DCA-A131-F60E6D9CE1DF}" destId="{DE194A7D-0FD0-4B2F-B648-7B9D9F348B5E}" srcOrd="5" destOrd="0" parTransId="{8DF96C24-4019-4D2B-9994-79C82D750384}" sibTransId="{BE9916C8-1A63-4745-8DEA-14E5B624C64B}"/>
    <dgm:cxn modelId="{DC445095-FA4A-4871-ADD1-E1255302D1DF}" srcId="{AC54ED97-3E61-4DCA-A131-F60E6D9CE1DF}" destId="{96B4ABBD-34E8-477C-B24A-248F3F330C54}" srcOrd="4" destOrd="0" parTransId="{F24D147B-940A-4ADE-95E7-BC5A0D75037A}" sibTransId="{318E9832-86D1-45F3-B715-82E242D181F9}"/>
    <dgm:cxn modelId="{543B8A95-1368-4AE3-AF21-4397CC3A2A80}" srcId="{AC54ED97-3E61-4DCA-A131-F60E6D9CE1DF}" destId="{B3E91ADD-6BAB-4BEE-B44F-848F40EE103C}" srcOrd="0" destOrd="0" parTransId="{CEA30FAA-725D-4E96-84AF-381CB126C0BA}" sibTransId="{D0FB91F2-D8BF-469C-B0D5-5F3D9C0A1965}"/>
    <dgm:cxn modelId="{2B66B112-389D-4700-9CB3-A5494CF539C4}" type="presParOf" srcId="{E4039614-8C7C-4E6D-AC23-5253F9E26D96}" destId="{EAC64A35-7649-48B4-A775-2F90E311861D}" srcOrd="0" destOrd="0" presId="urn:microsoft.com/office/officeart/2005/8/layout/process4"/>
    <dgm:cxn modelId="{6BC2E446-C5F8-489C-9A8E-D01B09A8BCF0}" type="presParOf" srcId="{EAC64A35-7649-48B4-A775-2F90E311861D}" destId="{A846500B-B354-4686-A6A3-07A9A777E25E}" srcOrd="0" destOrd="0" presId="urn:microsoft.com/office/officeart/2005/8/layout/process4"/>
    <dgm:cxn modelId="{B7AE9427-8C95-4D1C-B1AF-0FC9B2E81B78}" type="presParOf" srcId="{E4039614-8C7C-4E6D-AC23-5253F9E26D96}" destId="{174F5250-3E67-42CC-83FF-24112F4E49E0}" srcOrd="1" destOrd="0" presId="urn:microsoft.com/office/officeart/2005/8/layout/process4"/>
    <dgm:cxn modelId="{4480BD10-1C96-466E-8C89-6BCB92A36197}" type="presParOf" srcId="{E4039614-8C7C-4E6D-AC23-5253F9E26D96}" destId="{E63F69E8-7316-4F60-95C7-85118922651E}" srcOrd="2" destOrd="0" presId="urn:microsoft.com/office/officeart/2005/8/layout/process4"/>
    <dgm:cxn modelId="{65AF2E28-FC0F-4197-9DD5-41E9BD76628B}" type="presParOf" srcId="{E63F69E8-7316-4F60-95C7-85118922651E}" destId="{62F77229-8CAB-4DE1-AE75-ADF20EF717E2}" srcOrd="0" destOrd="0" presId="urn:microsoft.com/office/officeart/2005/8/layout/process4"/>
    <dgm:cxn modelId="{962D7C80-4206-4C3C-9326-E56B1E9AC30F}" type="presParOf" srcId="{E4039614-8C7C-4E6D-AC23-5253F9E26D96}" destId="{9568E1F9-D8BA-478C-9C0B-C728F68395CE}" srcOrd="3" destOrd="0" presId="urn:microsoft.com/office/officeart/2005/8/layout/process4"/>
    <dgm:cxn modelId="{89F4280D-66F4-4B8F-9D94-ADCB36DE9092}" type="presParOf" srcId="{E4039614-8C7C-4E6D-AC23-5253F9E26D96}" destId="{CF7441C2-2A3A-4B06-8CA0-B4207626A88E}" srcOrd="4" destOrd="0" presId="urn:microsoft.com/office/officeart/2005/8/layout/process4"/>
    <dgm:cxn modelId="{B6E0476C-1EBA-41A5-A01D-447D825147B6}" type="presParOf" srcId="{CF7441C2-2A3A-4B06-8CA0-B4207626A88E}" destId="{8BF5ADF9-D5E1-4523-9D4D-81B706685243}" srcOrd="0" destOrd="0" presId="urn:microsoft.com/office/officeart/2005/8/layout/process4"/>
    <dgm:cxn modelId="{8DCB088D-523C-4454-88DD-0F1995740D85}" type="presParOf" srcId="{E4039614-8C7C-4E6D-AC23-5253F9E26D96}" destId="{4E438B5A-F2F3-4337-B958-91E3CA6000C4}" srcOrd="5" destOrd="0" presId="urn:microsoft.com/office/officeart/2005/8/layout/process4"/>
    <dgm:cxn modelId="{4FBB266E-7CD7-49E7-A72C-3BA0831274A2}" type="presParOf" srcId="{E4039614-8C7C-4E6D-AC23-5253F9E26D96}" destId="{A5DE0C60-40DF-4EBA-B32A-282671A6A0D2}" srcOrd="6" destOrd="0" presId="urn:microsoft.com/office/officeart/2005/8/layout/process4"/>
    <dgm:cxn modelId="{33C2D4CF-8298-4A95-A27E-FAAE9FB1999D}" type="presParOf" srcId="{A5DE0C60-40DF-4EBA-B32A-282671A6A0D2}" destId="{3DDF5642-C725-4802-B8B2-B48F66803238}" srcOrd="0" destOrd="0" presId="urn:microsoft.com/office/officeart/2005/8/layout/process4"/>
    <dgm:cxn modelId="{CD98234E-DC13-49D6-A19C-4CA9D06387D4}" type="presParOf" srcId="{E4039614-8C7C-4E6D-AC23-5253F9E26D96}" destId="{60E04D19-B7E2-4AC2-895E-8EC11EE4C8D9}" srcOrd="7" destOrd="0" presId="urn:microsoft.com/office/officeart/2005/8/layout/process4"/>
    <dgm:cxn modelId="{6A92B994-7E85-4094-AEE5-6BCBE6816BB2}" type="presParOf" srcId="{E4039614-8C7C-4E6D-AC23-5253F9E26D96}" destId="{2D6932FB-A53A-471B-8720-56B1C82C2D8D}" srcOrd="8" destOrd="0" presId="urn:microsoft.com/office/officeart/2005/8/layout/process4"/>
    <dgm:cxn modelId="{A6CE708C-AE25-46BC-80DD-C80B2FE5057B}" type="presParOf" srcId="{2D6932FB-A53A-471B-8720-56B1C82C2D8D}" destId="{D5BC5911-CF90-4B56-B89D-43EE0AAFE9BE}" srcOrd="0" destOrd="0" presId="urn:microsoft.com/office/officeart/2005/8/layout/process4"/>
    <dgm:cxn modelId="{9CC87B31-D66B-4A1F-8FC9-61E66AFE5E52}" type="presParOf" srcId="{E4039614-8C7C-4E6D-AC23-5253F9E26D96}" destId="{625E04A6-497C-4666-9BB9-98125CB7237B}" srcOrd="9" destOrd="0" presId="urn:microsoft.com/office/officeart/2005/8/layout/process4"/>
    <dgm:cxn modelId="{1C7F99B1-8245-49F9-976B-3ED736FF2717}" type="presParOf" srcId="{E4039614-8C7C-4E6D-AC23-5253F9E26D96}" destId="{94F11611-C677-4DFE-9DCB-8ECEE2921F7D}" srcOrd="10" destOrd="0" presId="urn:microsoft.com/office/officeart/2005/8/layout/process4"/>
    <dgm:cxn modelId="{087138B9-F09A-4E53-92E9-0DC500353C05}" type="presParOf" srcId="{94F11611-C677-4DFE-9DCB-8ECEE2921F7D}" destId="{F505BDD2-37BB-49E9-B1B5-74592EC56B5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01B437-7EA4-4D4B-B26A-3F7F0F73DEAD}" type="doc">
      <dgm:prSet loTypeId="urn:microsoft.com/office/officeart/2005/8/layout/process4" loCatId="process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zh-CN" altLang="en-US"/>
        </a:p>
      </dgm:t>
    </dgm:pt>
    <dgm:pt modelId="{C1A7A8CE-5C3C-4827-9010-7A1B66A997E6}">
      <dgm:prSet phldrT="[文本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zh-CN" altLang="en-US" sz="1100" b="1" dirty="0" smtClean="0"/>
            <a:t>学生准备以下材料</a:t>
          </a:r>
          <a:r>
            <a:rPr lang="zh-CN" altLang="en-US" sz="1100" dirty="0" smtClean="0"/>
            <a:t>：</a:t>
          </a:r>
          <a:r>
            <a:rPr lang="en-US" altLang="zh-CN" sz="1100" dirty="0" smtClean="0"/>
            <a:t>1.</a:t>
          </a:r>
          <a:r>
            <a:rPr lang="zh-CN" sz="1100" dirty="0" smtClean="0"/>
            <a:t>个人总结（</a:t>
          </a:r>
          <a:r>
            <a:rPr lang="en-US" sz="1100" dirty="0" smtClean="0"/>
            <a:t>2000</a:t>
          </a:r>
          <a:r>
            <a:rPr lang="zh-CN" sz="1100" dirty="0" smtClean="0"/>
            <a:t>字及以上电子版项目总结及三张个人在外学习生活照片）</a:t>
          </a:r>
          <a:r>
            <a:rPr lang="zh-CN" altLang="en-US" sz="1100" dirty="0" smtClean="0"/>
            <a:t>；</a:t>
          </a:r>
          <a:r>
            <a:rPr lang="en-US" altLang="zh-CN" sz="1100" dirty="0" smtClean="0"/>
            <a:t>2.</a:t>
          </a:r>
          <a:r>
            <a:rPr lang="zh-CN" sz="1100" dirty="0" smtClean="0"/>
            <a:t>《大川视界学分项目学生名单（无带队老师）》（附件三）和《资助金提交表》（附件二）</a:t>
          </a:r>
          <a:r>
            <a:rPr lang="zh-CN" altLang="en-US" sz="1100" dirty="0" smtClean="0"/>
            <a:t>；</a:t>
          </a:r>
          <a:r>
            <a:rPr lang="en-US" altLang="zh-CN" sz="1100" dirty="0" smtClean="0"/>
            <a:t>3.</a:t>
          </a:r>
          <a:r>
            <a:rPr lang="zh-CN" sz="1100" dirty="0" smtClean="0"/>
            <a:t>参加相关项目的证明的扫描件（包括：护照出入境签章页，成绩单或相关学习证明）</a:t>
          </a:r>
          <a:r>
            <a:rPr lang="zh-CN" altLang="en-US" sz="1100" dirty="0" smtClean="0"/>
            <a:t>；</a:t>
          </a:r>
          <a:r>
            <a:rPr lang="en-US" altLang="zh-CN" sz="1100" dirty="0" smtClean="0"/>
            <a:t>4.</a:t>
          </a:r>
          <a:r>
            <a:rPr lang="zh-CN" sz="1100" dirty="0" smtClean="0"/>
            <a:t>签字的申请资助告知确认书</a:t>
          </a:r>
          <a:r>
            <a:rPr lang="zh-CN" altLang="en-US" sz="1100" dirty="0" smtClean="0"/>
            <a:t>扫描件</a:t>
          </a:r>
          <a:r>
            <a:rPr lang="zh-CN" sz="1100" dirty="0" smtClean="0"/>
            <a:t>（附件四）</a:t>
          </a:r>
          <a:r>
            <a:rPr lang="en-US" altLang="zh-CN" sz="1100" dirty="0" smtClean="0"/>
            <a:t>  </a:t>
          </a:r>
          <a:r>
            <a:rPr lang="zh-CN" altLang="en-US" sz="1100" b="1" dirty="0" smtClean="0"/>
            <a:t>注意：</a:t>
          </a:r>
          <a:r>
            <a:rPr lang="zh-CN" sz="1100" dirty="0" smtClean="0"/>
            <a:t>请将以上材料打包在</a:t>
          </a:r>
          <a:r>
            <a:rPr lang="zh-CN" sz="1100" b="1" dirty="0" smtClean="0"/>
            <a:t>“</a:t>
          </a:r>
          <a:r>
            <a:rPr lang="en-US" sz="1100" b="1" dirty="0" smtClean="0"/>
            <a:t>20XX</a:t>
          </a:r>
          <a:r>
            <a:rPr lang="zh-CN" sz="1100" b="1" dirty="0" smtClean="0"/>
            <a:t>年</a:t>
          </a:r>
          <a:r>
            <a:rPr lang="en-US" sz="1100" b="1" dirty="0" smtClean="0"/>
            <a:t>-XX</a:t>
          </a:r>
          <a:r>
            <a:rPr lang="zh-CN" sz="1100" b="1" dirty="0" smtClean="0"/>
            <a:t>项目</a:t>
          </a:r>
          <a:r>
            <a:rPr lang="en-US" sz="1100" b="1" dirty="0" smtClean="0"/>
            <a:t>-</a:t>
          </a:r>
          <a:r>
            <a:rPr lang="zh-CN" sz="1100" b="1" dirty="0" smtClean="0"/>
            <a:t>学生姓名</a:t>
          </a:r>
          <a:r>
            <a:rPr lang="en-US" sz="1100" b="1" dirty="0" smtClean="0"/>
            <a:t>+</a:t>
          </a:r>
          <a:r>
            <a:rPr lang="zh-CN" sz="1100" b="1" dirty="0" smtClean="0"/>
            <a:t>学号”命名的文件夹中</a:t>
          </a:r>
          <a:endParaRPr lang="zh-CN" altLang="en-US" sz="1100" b="1" dirty="0"/>
        </a:p>
      </dgm:t>
    </dgm:pt>
    <dgm:pt modelId="{7F3A9C64-B95A-46A7-B1F3-D7D0F0809E92}" type="parTrans" cxnId="{81897728-AD8B-4CB0-AB0D-65FD60931DA4}">
      <dgm:prSet/>
      <dgm:spPr/>
      <dgm:t>
        <a:bodyPr/>
        <a:lstStyle/>
        <a:p>
          <a:endParaRPr lang="zh-CN" altLang="en-US"/>
        </a:p>
      </dgm:t>
    </dgm:pt>
    <dgm:pt modelId="{2B2475D7-4ED8-472B-AE44-37F95E2A96C2}" type="sibTrans" cxnId="{81897728-AD8B-4CB0-AB0D-65FD60931DA4}">
      <dgm:prSet/>
      <dgm:spPr/>
      <dgm:t>
        <a:bodyPr/>
        <a:lstStyle/>
        <a:p>
          <a:endParaRPr lang="zh-CN" altLang="en-US"/>
        </a:p>
      </dgm:t>
    </dgm:pt>
    <dgm:pt modelId="{4D60B88B-7DD4-499D-B6A8-92A1F30CE03F}">
      <dgm:prSet phldrT="[文本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CN" sz="1600" b="1" dirty="0" smtClean="0"/>
            <a:t>学生本人提交纸质版《大川视界学分项目学生名单》予以下相关部门依次审核</a:t>
          </a:r>
          <a:endParaRPr lang="zh-CN" altLang="en-US" sz="1600" dirty="0"/>
        </a:p>
      </dgm:t>
    </dgm:pt>
    <dgm:pt modelId="{E8C2E645-913B-4B42-9345-B35198DF7B11}" type="parTrans" cxnId="{56662684-46B0-4C6A-9CB2-C516EEEC4EDC}">
      <dgm:prSet/>
      <dgm:spPr/>
      <dgm:t>
        <a:bodyPr/>
        <a:lstStyle/>
        <a:p>
          <a:endParaRPr lang="zh-CN" altLang="en-US"/>
        </a:p>
      </dgm:t>
    </dgm:pt>
    <dgm:pt modelId="{4F462295-FAD8-4D8F-BDC3-2EEB4F9BBFBE}" type="sibTrans" cxnId="{56662684-46B0-4C6A-9CB2-C516EEEC4EDC}">
      <dgm:prSet/>
      <dgm:spPr/>
      <dgm:t>
        <a:bodyPr/>
        <a:lstStyle/>
        <a:p>
          <a:endParaRPr lang="zh-CN" altLang="en-US"/>
        </a:p>
      </dgm:t>
    </dgm:pt>
    <dgm:pt modelId="{86575CBB-B623-4423-B296-520532C5C412}">
      <dgm:prSet phldrT="[文本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CN" altLang="en-US" sz="2000" b="1" dirty="0" smtClean="0"/>
            <a:t>学生所在学院签字盖章 </a:t>
          </a:r>
          <a:endParaRPr lang="zh-CN" altLang="en-US" sz="2000" dirty="0"/>
        </a:p>
      </dgm:t>
    </dgm:pt>
    <dgm:pt modelId="{081482CE-3DFD-483C-9EC1-977EF3F7E3C0}" type="parTrans" cxnId="{415B138F-0958-44FF-9F96-3575F69DBEBE}">
      <dgm:prSet/>
      <dgm:spPr/>
      <dgm:t>
        <a:bodyPr/>
        <a:lstStyle/>
        <a:p>
          <a:endParaRPr lang="zh-CN" altLang="en-US"/>
        </a:p>
      </dgm:t>
    </dgm:pt>
    <dgm:pt modelId="{304F16BA-52D2-4A9C-BBB4-4E74FBBAE0FF}" type="sibTrans" cxnId="{415B138F-0958-44FF-9F96-3575F69DBEBE}">
      <dgm:prSet/>
      <dgm:spPr/>
      <dgm:t>
        <a:bodyPr/>
        <a:lstStyle/>
        <a:p>
          <a:endParaRPr lang="zh-CN" altLang="en-US"/>
        </a:p>
      </dgm:t>
    </dgm:pt>
    <dgm:pt modelId="{BCAD6965-F3A9-46E3-8549-07DC7A42C52B}">
      <dgm:prSet phldrT="[文本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CN" sz="2000" b="1" dirty="0" smtClean="0"/>
            <a:t>国际处签字盖章</a:t>
          </a:r>
          <a:r>
            <a:rPr lang="zh-CN" sz="1400" dirty="0" smtClean="0"/>
            <a:t>（确认名单上所有学生出国信息均已在学校备案 ——望江校区行政楼</a:t>
          </a:r>
          <a:r>
            <a:rPr lang="en-US" sz="1400" dirty="0" smtClean="0"/>
            <a:t>511</a:t>
          </a:r>
          <a:r>
            <a:rPr lang="zh-CN" altLang="en-US" sz="1400" dirty="0" smtClean="0"/>
            <a:t>，</a:t>
          </a:r>
          <a:r>
            <a:rPr lang="zh-CN" sz="1400" dirty="0" smtClean="0"/>
            <a:t>国际处派管科电话：</a:t>
          </a:r>
          <a:r>
            <a:rPr lang="en-US" sz="1400" dirty="0" smtClean="0"/>
            <a:t>85405392</a:t>
          </a:r>
          <a:r>
            <a:rPr lang="zh-CN" sz="1400" dirty="0" smtClean="0"/>
            <a:t>）</a:t>
          </a:r>
          <a:endParaRPr lang="zh-CN" altLang="en-US" sz="1000" dirty="0"/>
        </a:p>
      </dgm:t>
    </dgm:pt>
    <dgm:pt modelId="{3DE70B6A-2128-4E22-B385-BBAE4536DD27}" type="parTrans" cxnId="{A17B2D91-93F5-4672-8B26-7D3AD91518DF}">
      <dgm:prSet/>
      <dgm:spPr/>
      <dgm:t>
        <a:bodyPr/>
        <a:lstStyle/>
        <a:p>
          <a:endParaRPr lang="zh-CN" altLang="en-US"/>
        </a:p>
      </dgm:t>
    </dgm:pt>
    <dgm:pt modelId="{5EFF2A54-03AA-409A-AC51-5E08EE2027F9}" type="sibTrans" cxnId="{A17B2D91-93F5-4672-8B26-7D3AD91518DF}">
      <dgm:prSet/>
      <dgm:spPr/>
      <dgm:t>
        <a:bodyPr/>
        <a:lstStyle/>
        <a:p>
          <a:endParaRPr lang="zh-CN" altLang="en-US"/>
        </a:p>
      </dgm:t>
    </dgm:pt>
    <dgm:pt modelId="{C9E93976-D7C7-4D0E-9FEF-47B64AAF2EC3}">
      <dgm:prSet phldrT="[文本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zh-CN" sz="2000" b="1" dirty="0" smtClean="0"/>
            <a:t>教务处签字盖章</a:t>
          </a:r>
          <a:r>
            <a:rPr lang="zh-CN" altLang="en-US" sz="1400" b="1" dirty="0" smtClean="0"/>
            <a:t>（</a:t>
          </a:r>
          <a:r>
            <a:rPr lang="zh-CN" sz="1400" dirty="0" smtClean="0"/>
            <a:t>确认项目为大川视界学分项目</a:t>
          </a:r>
          <a:r>
            <a:rPr lang="zh-CN" altLang="en-US" sz="1400" b="0" dirty="0" smtClean="0"/>
            <a:t>，</a:t>
          </a:r>
          <a:r>
            <a:rPr lang="zh-CN" altLang="en-US" sz="1400" dirty="0" smtClean="0"/>
            <a:t>统一制作资助金提交表并移交学工部，由学工部统一为学生划拨相应的资助费用）</a:t>
          </a:r>
          <a:r>
            <a:rPr lang="zh-CN" sz="1400" dirty="0" smtClean="0"/>
            <a:t>——望江校区行政楼</a:t>
          </a:r>
          <a:r>
            <a:rPr lang="en-US" sz="1400" dirty="0" smtClean="0"/>
            <a:t>219 </a:t>
          </a:r>
          <a:r>
            <a:rPr lang="zh-CN" sz="1400" dirty="0" smtClean="0"/>
            <a:t>教务处合作交流科 电话：</a:t>
          </a:r>
          <a:r>
            <a:rPr lang="en-US" sz="1400" dirty="0" smtClean="0"/>
            <a:t>85402398   </a:t>
          </a:r>
          <a:r>
            <a:rPr lang="zh-CN" altLang="en-US" sz="1400" dirty="0" smtClean="0"/>
            <a:t>学工部：</a:t>
          </a:r>
          <a:r>
            <a:rPr lang="en-US" sz="1400" b="0" dirty="0" smtClean="0"/>
            <a:t>85460907</a:t>
          </a:r>
          <a:r>
            <a:rPr lang="zh-CN" altLang="en-US" sz="1400" dirty="0" smtClean="0"/>
            <a:t>）</a:t>
          </a:r>
          <a:endParaRPr lang="zh-CN" altLang="en-US" sz="1400" dirty="0"/>
        </a:p>
      </dgm:t>
    </dgm:pt>
    <dgm:pt modelId="{7C06C977-9E77-4951-8BC9-DA93AC70F7F8}" type="parTrans" cxnId="{95B3D9FF-426E-4F70-B211-843AD5A943AE}">
      <dgm:prSet/>
      <dgm:spPr/>
      <dgm:t>
        <a:bodyPr/>
        <a:lstStyle/>
        <a:p>
          <a:endParaRPr lang="zh-CN" altLang="en-US"/>
        </a:p>
      </dgm:t>
    </dgm:pt>
    <dgm:pt modelId="{6CE4935D-2E18-45A1-BDC2-CF099FA9C368}" type="sibTrans" cxnId="{95B3D9FF-426E-4F70-B211-843AD5A943AE}">
      <dgm:prSet/>
      <dgm:spPr/>
      <dgm:t>
        <a:bodyPr/>
        <a:lstStyle/>
        <a:p>
          <a:endParaRPr lang="zh-CN" altLang="en-US"/>
        </a:p>
      </dgm:t>
    </dgm:pt>
    <dgm:pt modelId="{905981E4-9AA2-49D4-8A96-1D307F57F9FB}" type="pres">
      <dgm:prSet presAssocID="{F001B437-7EA4-4D4B-B26A-3F7F0F73DE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9A25106-4EC0-4A05-83D7-4A03E49A3B30}" type="pres">
      <dgm:prSet presAssocID="{C9E93976-D7C7-4D0E-9FEF-47B64AAF2EC3}" presName="boxAndChildren" presStyleCnt="0"/>
      <dgm:spPr/>
    </dgm:pt>
    <dgm:pt modelId="{87387E1D-B20D-4F3D-82C6-A68B1D52B15F}" type="pres">
      <dgm:prSet presAssocID="{C9E93976-D7C7-4D0E-9FEF-47B64AAF2EC3}" presName="parentTextBox" presStyleLbl="node1" presStyleIdx="0" presStyleCnt="5"/>
      <dgm:spPr/>
      <dgm:t>
        <a:bodyPr/>
        <a:lstStyle/>
        <a:p>
          <a:endParaRPr lang="zh-CN" altLang="en-US"/>
        </a:p>
      </dgm:t>
    </dgm:pt>
    <dgm:pt modelId="{5F08CD12-15D5-4595-8914-FC08EF1FE057}" type="pres">
      <dgm:prSet presAssocID="{5EFF2A54-03AA-409A-AC51-5E08EE2027F9}" presName="sp" presStyleCnt="0"/>
      <dgm:spPr/>
    </dgm:pt>
    <dgm:pt modelId="{5C867F10-FE62-4D42-A443-2D59315A212D}" type="pres">
      <dgm:prSet presAssocID="{BCAD6965-F3A9-46E3-8549-07DC7A42C52B}" presName="arrowAndChildren" presStyleCnt="0"/>
      <dgm:spPr/>
    </dgm:pt>
    <dgm:pt modelId="{6D574667-5283-4031-A4E9-B860B1BD1A28}" type="pres">
      <dgm:prSet presAssocID="{BCAD6965-F3A9-46E3-8549-07DC7A42C52B}" presName="parentTextArrow" presStyleLbl="node1" presStyleIdx="1" presStyleCnt="5"/>
      <dgm:spPr/>
      <dgm:t>
        <a:bodyPr/>
        <a:lstStyle/>
        <a:p>
          <a:endParaRPr lang="zh-CN" altLang="en-US"/>
        </a:p>
      </dgm:t>
    </dgm:pt>
    <dgm:pt modelId="{A5A57827-FC8F-4A09-A60C-7529040D7F43}" type="pres">
      <dgm:prSet presAssocID="{304F16BA-52D2-4A9C-BBB4-4E74FBBAE0FF}" presName="sp" presStyleCnt="0"/>
      <dgm:spPr/>
    </dgm:pt>
    <dgm:pt modelId="{694DFD08-D0CD-4DB4-B9C0-F109D99667C8}" type="pres">
      <dgm:prSet presAssocID="{86575CBB-B623-4423-B296-520532C5C412}" presName="arrowAndChildren" presStyleCnt="0"/>
      <dgm:spPr/>
    </dgm:pt>
    <dgm:pt modelId="{A930F11E-05E0-46EA-BB10-0C4E6DFCEFE3}" type="pres">
      <dgm:prSet presAssocID="{86575CBB-B623-4423-B296-520532C5C412}" presName="parentTextArrow" presStyleLbl="node1" presStyleIdx="2" presStyleCnt="5" custLinFactNeighborX="-274" custLinFactNeighborY="-2564"/>
      <dgm:spPr/>
      <dgm:t>
        <a:bodyPr/>
        <a:lstStyle/>
        <a:p>
          <a:endParaRPr lang="zh-CN" altLang="en-US"/>
        </a:p>
      </dgm:t>
    </dgm:pt>
    <dgm:pt modelId="{FEC87DEF-C428-43DF-B19B-4F81FE203F46}" type="pres">
      <dgm:prSet presAssocID="{4F462295-FAD8-4D8F-BDC3-2EEB4F9BBFBE}" presName="sp" presStyleCnt="0"/>
      <dgm:spPr/>
    </dgm:pt>
    <dgm:pt modelId="{F2A377EF-DDCF-44D9-B837-A55C73CCD975}" type="pres">
      <dgm:prSet presAssocID="{4D60B88B-7DD4-499D-B6A8-92A1F30CE03F}" presName="arrowAndChildren" presStyleCnt="0"/>
      <dgm:spPr/>
    </dgm:pt>
    <dgm:pt modelId="{88CCE203-C4BC-4433-8BF7-CFB581702D54}" type="pres">
      <dgm:prSet presAssocID="{4D60B88B-7DD4-499D-B6A8-92A1F30CE03F}" presName="parentTextArrow" presStyleLbl="node1" presStyleIdx="3" presStyleCnt="5"/>
      <dgm:spPr/>
      <dgm:t>
        <a:bodyPr/>
        <a:lstStyle/>
        <a:p>
          <a:endParaRPr lang="zh-CN" altLang="en-US"/>
        </a:p>
      </dgm:t>
    </dgm:pt>
    <dgm:pt modelId="{38579F40-6589-4861-BB16-02B9E55E257C}" type="pres">
      <dgm:prSet presAssocID="{2B2475D7-4ED8-472B-AE44-37F95E2A96C2}" presName="sp" presStyleCnt="0"/>
      <dgm:spPr/>
    </dgm:pt>
    <dgm:pt modelId="{1C360E51-206D-4A9C-B32B-ABB096E1D5DE}" type="pres">
      <dgm:prSet presAssocID="{C1A7A8CE-5C3C-4827-9010-7A1B66A997E6}" presName="arrowAndChildren" presStyleCnt="0"/>
      <dgm:spPr/>
    </dgm:pt>
    <dgm:pt modelId="{FCC7695A-7905-44C8-B30C-115A23FEE76D}" type="pres">
      <dgm:prSet presAssocID="{C1A7A8CE-5C3C-4827-9010-7A1B66A997E6}" presName="parentTextArrow" presStyleLbl="node1" presStyleIdx="4" presStyleCnt="5"/>
      <dgm:spPr/>
      <dgm:t>
        <a:bodyPr/>
        <a:lstStyle/>
        <a:p>
          <a:endParaRPr lang="zh-CN" altLang="en-US"/>
        </a:p>
      </dgm:t>
    </dgm:pt>
  </dgm:ptLst>
  <dgm:cxnLst>
    <dgm:cxn modelId="{E262956F-1607-43D9-94A5-5B5C665365E9}" type="presOf" srcId="{86575CBB-B623-4423-B296-520532C5C412}" destId="{A930F11E-05E0-46EA-BB10-0C4E6DFCEFE3}" srcOrd="0" destOrd="0" presId="urn:microsoft.com/office/officeart/2005/8/layout/process4"/>
    <dgm:cxn modelId="{A17B2D91-93F5-4672-8B26-7D3AD91518DF}" srcId="{F001B437-7EA4-4D4B-B26A-3F7F0F73DEAD}" destId="{BCAD6965-F3A9-46E3-8549-07DC7A42C52B}" srcOrd="3" destOrd="0" parTransId="{3DE70B6A-2128-4E22-B385-BBAE4536DD27}" sibTransId="{5EFF2A54-03AA-409A-AC51-5E08EE2027F9}"/>
    <dgm:cxn modelId="{415B138F-0958-44FF-9F96-3575F69DBEBE}" srcId="{F001B437-7EA4-4D4B-B26A-3F7F0F73DEAD}" destId="{86575CBB-B623-4423-B296-520532C5C412}" srcOrd="2" destOrd="0" parTransId="{081482CE-3DFD-483C-9EC1-977EF3F7E3C0}" sibTransId="{304F16BA-52D2-4A9C-BBB4-4E74FBBAE0FF}"/>
    <dgm:cxn modelId="{81897728-AD8B-4CB0-AB0D-65FD60931DA4}" srcId="{F001B437-7EA4-4D4B-B26A-3F7F0F73DEAD}" destId="{C1A7A8CE-5C3C-4827-9010-7A1B66A997E6}" srcOrd="0" destOrd="0" parTransId="{7F3A9C64-B95A-46A7-B1F3-D7D0F0809E92}" sibTransId="{2B2475D7-4ED8-472B-AE44-37F95E2A96C2}"/>
    <dgm:cxn modelId="{7DE1FE55-D9BD-4285-BC0E-218EA1492A3E}" type="presOf" srcId="{F001B437-7EA4-4D4B-B26A-3F7F0F73DEAD}" destId="{905981E4-9AA2-49D4-8A96-1D307F57F9FB}" srcOrd="0" destOrd="0" presId="urn:microsoft.com/office/officeart/2005/8/layout/process4"/>
    <dgm:cxn modelId="{6B47617E-6FCE-4C23-9918-CE6CA02C0089}" type="presOf" srcId="{C9E93976-D7C7-4D0E-9FEF-47B64AAF2EC3}" destId="{87387E1D-B20D-4F3D-82C6-A68B1D52B15F}" srcOrd="0" destOrd="0" presId="urn:microsoft.com/office/officeart/2005/8/layout/process4"/>
    <dgm:cxn modelId="{6D1095C4-5650-4D2E-80FA-89A1301C8DA1}" type="presOf" srcId="{BCAD6965-F3A9-46E3-8549-07DC7A42C52B}" destId="{6D574667-5283-4031-A4E9-B860B1BD1A28}" srcOrd="0" destOrd="0" presId="urn:microsoft.com/office/officeart/2005/8/layout/process4"/>
    <dgm:cxn modelId="{6660A0EC-E340-404D-9A24-B25391BA7219}" type="presOf" srcId="{4D60B88B-7DD4-499D-B6A8-92A1F30CE03F}" destId="{88CCE203-C4BC-4433-8BF7-CFB581702D54}" srcOrd="0" destOrd="0" presId="urn:microsoft.com/office/officeart/2005/8/layout/process4"/>
    <dgm:cxn modelId="{5B9AF697-C195-4278-B84B-BEC8AC27A354}" type="presOf" srcId="{C1A7A8CE-5C3C-4827-9010-7A1B66A997E6}" destId="{FCC7695A-7905-44C8-B30C-115A23FEE76D}" srcOrd="0" destOrd="0" presId="urn:microsoft.com/office/officeart/2005/8/layout/process4"/>
    <dgm:cxn modelId="{56662684-46B0-4C6A-9CB2-C516EEEC4EDC}" srcId="{F001B437-7EA4-4D4B-B26A-3F7F0F73DEAD}" destId="{4D60B88B-7DD4-499D-B6A8-92A1F30CE03F}" srcOrd="1" destOrd="0" parTransId="{E8C2E645-913B-4B42-9345-B35198DF7B11}" sibTransId="{4F462295-FAD8-4D8F-BDC3-2EEB4F9BBFBE}"/>
    <dgm:cxn modelId="{95B3D9FF-426E-4F70-B211-843AD5A943AE}" srcId="{F001B437-7EA4-4D4B-B26A-3F7F0F73DEAD}" destId="{C9E93976-D7C7-4D0E-9FEF-47B64AAF2EC3}" srcOrd="4" destOrd="0" parTransId="{7C06C977-9E77-4951-8BC9-DA93AC70F7F8}" sibTransId="{6CE4935D-2E18-45A1-BDC2-CF099FA9C368}"/>
    <dgm:cxn modelId="{A4864A16-CC6B-4367-A660-7E3CDBE97972}" type="presParOf" srcId="{905981E4-9AA2-49D4-8A96-1D307F57F9FB}" destId="{69A25106-4EC0-4A05-83D7-4A03E49A3B30}" srcOrd="0" destOrd="0" presId="urn:microsoft.com/office/officeart/2005/8/layout/process4"/>
    <dgm:cxn modelId="{63814823-6857-4FF2-9025-E3F4F2ADA8B3}" type="presParOf" srcId="{69A25106-4EC0-4A05-83D7-4A03E49A3B30}" destId="{87387E1D-B20D-4F3D-82C6-A68B1D52B15F}" srcOrd="0" destOrd="0" presId="urn:microsoft.com/office/officeart/2005/8/layout/process4"/>
    <dgm:cxn modelId="{C66BA9F5-7DDD-4828-951C-F15B7B5E7CBF}" type="presParOf" srcId="{905981E4-9AA2-49D4-8A96-1D307F57F9FB}" destId="{5F08CD12-15D5-4595-8914-FC08EF1FE057}" srcOrd="1" destOrd="0" presId="urn:microsoft.com/office/officeart/2005/8/layout/process4"/>
    <dgm:cxn modelId="{8D82748D-B903-4204-B3F4-DA4A426A99A4}" type="presParOf" srcId="{905981E4-9AA2-49D4-8A96-1D307F57F9FB}" destId="{5C867F10-FE62-4D42-A443-2D59315A212D}" srcOrd="2" destOrd="0" presId="urn:microsoft.com/office/officeart/2005/8/layout/process4"/>
    <dgm:cxn modelId="{B391786F-2270-4C59-BF21-ACB912E5EE46}" type="presParOf" srcId="{5C867F10-FE62-4D42-A443-2D59315A212D}" destId="{6D574667-5283-4031-A4E9-B860B1BD1A28}" srcOrd="0" destOrd="0" presId="urn:microsoft.com/office/officeart/2005/8/layout/process4"/>
    <dgm:cxn modelId="{17ECB4FC-1F38-4EB0-BAC4-FDD302DE704C}" type="presParOf" srcId="{905981E4-9AA2-49D4-8A96-1D307F57F9FB}" destId="{A5A57827-FC8F-4A09-A60C-7529040D7F43}" srcOrd="3" destOrd="0" presId="urn:microsoft.com/office/officeart/2005/8/layout/process4"/>
    <dgm:cxn modelId="{956AB03B-2F22-4FD7-AF84-91C3772A8FBE}" type="presParOf" srcId="{905981E4-9AA2-49D4-8A96-1D307F57F9FB}" destId="{694DFD08-D0CD-4DB4-B9C0-F109D99667C8}" srcOrd="4" destOrd="0" presId="urn:microsoft.com/office/officeart/2005/8/layout/process4"/>
    <dgm:cxn modelId="{4D4CAB34-9A0A-405A-93C7-6D96069F6ACC}" type="presParOf" srcId="{694DFD08-D0CD-4DB4-B9C0-F109D99667C8}" destId="{A930F11E-05E0-46EA-BB10-0C4E6DFCEFE3}" srcOrd="0" destOrd="0" presId="urn:microsoft.com/office/officeart/2005/8/layout/process4"/>
    <dgm:cxn modelId="{2DBC33C3-1575-4C5E-AF70-29318E367CAC}" type="presParOf" srcId="{905981E4-9AA2-49D4-8A96-1D307F57F9FB}" destId="{FEC87DEF-C428-43DF-B19B-4F81FE203F46}" srcOrd="5" destOrd="0" presId="urn:microsoft.com/office/officeart/2005/8/layout/process4"/>
    <dgm:cxn modelId="{F45ABDD4-7C33-4DA3-9C79-653623607A58}" type="presParOf" srcId="{905981E4-9AA2-49D4-8A96-1D307F57F9FB}" destId="{F2A377EF-DDCF-44D9-B837-A55C73CCD975}" srcOrd="6" destOrd="0" presId="urn:microsoft.com/office/officeart/2005/8/layout/process4"/>
    <dgm:cxn modelId="{1FE36782-AF12-4603-B7A6-2B2C0C026338}" type="presParOf" srcId="{F2A377EF-DDCF-44D9-B837-A55C73CCD975}" destId="{88CCE203-C4BC-4433-8BF7-CFB581702D54}" srcOrd="0" destOrd="0" presId="urn:microsoft.com/office/officeart/2005/8/layout/process4"/>
    <dgm:cxn modelId="{6A414E27-AFB6-459F-BE26-AB27714299F0}" type="presParOf" srcId="{905981E4-9AA2-49D4-8A96-1D307F57F9FB}" destId="{38579F40-6589-4861-BB16-02B9E55E257C}" srcOrd="7" destOrd="0" presId="urn:microsoft.com/office/officeart/2005/8/layout/process4"/>
    <dgm:cxn modelId="{7B111B71-F109-4B1B-8BAA-5C02E9CF9D5F}" type="presParOf" srcId="{905981E4-9AA2-49D4-8A96-1D307F57F9FB}" destId="{1C360E51-206D-4A9C-B32B-ABB096E1D5DE}" srcOrd="8" destOrd="0" presId="urn:microsoft.com/office/officeart/2005/8/layout/process4"/>
    <dgm:cxn modelId="{738DFC69-EA53-49BF-85EA-D09DAFC10CB9}" type="presParOf" srcId="{1C360E51-206D-4A9C-B32B-ABB096E1D5DE}" destId="{FCC7695A-7905-44C8-B30C-115A23FEE76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46500B-B354-4686-A6A3-07A9A777E25E}">
      <dsp:nvSpPr>
        <dsp:cNvPr id="0" name=""/>
        <dsp:cNvSpPr/>
      </dsp:nvSpPr>
      <dsp:spPr>
        <a:xfrm>
          <a:off x="0" y="4637826"/>
          <a:ext cx="11033183" cy="6087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000" b="1" kern="1200" dirty="0" smtClean="0"/>
            <a:t>提交学工部</a:t>
          </a:r>
          <a:r>
            <a:rPr lang="zh-CN" altLang="en-US" sz="1200" b="0" kern="1200" dirty="0" smtClean="0"/>
            <a:t>（</a:t>
          </a:r>
          <a:r>
            <a:rPr lang="zh-CN" sz="1200" b="0" kern="1200" dirty="0" smtClean="0"/>
            <a:t>统一为学生以打款的方式划拨相应的资助费用</a:t>
          </a:r>
          <a:r>
            <a:rPr lang="en-US" altLang="zh-CN" sz="1200" b="0" kern="1200" dirty="0" smtClean="0"/>
            <a:t>——</a:t>
          </a:r>
          <a:r>
            <a:rPr lang="zh-CN" altLang="en-US" sz="1200" b="0" kern="1200" dirty="0" smtClean="0"/>
            <a:t>文华活动中心</a:t>
          </a:r>
          <a:r>
            <a:rPr lang="en-US" altLang="zh-CN" sz="1200" b="0" kern="1200" dirty="0" smtClean="0"/>
            <a:t>301   </a:t>
          </a:r>
          <a:r>
            <a:rPr lang="zh-CN" sz="1200" b="0" kern="1200" dirty="0" smtClean="0"/>
            <a:t>学工部 电话</a:t>
          </a:r>
          <a:r>
            <a:rPr lang="zh-CN" altLang="en-US" sz="1200" b="0" kern="1200" dirty="0" smtClean="0"/>
            <a:t>：</a:t>
          </a:r>
          <a:r>
            <a:rPr lang="en-US" sz="1200" b="0" kern="1200" dirty="0" smtClean="0"/>
            <a:t>85460907</a:t>
          </a:r>
          <a:r>
            <a:rPr lang="zh-CN" altLang="en-US" sz="1200" b="0" kern="1200" dirty="0" smtClean="0"/>
            <a:t>）</a:t>
          </a:r>
          <a:endParaRPr lang="zh-CN" altLang="en-US" sz="1200" b="0" kern="1200" dirty="0"/>
        </a:p>
      </dsp:txBody>
      <dsp:txXfrm>
        <a:off x="0" y="4637826"/>
        <a:ext cx="11033183" cy="608712"/>
      </dsp:txXfrm>
    </dsp:sp>
    <dsp:sp modelId="{62F77229-8CAB-4DE1-AE75-ADF20EF717E2}">
      <dsp:nvSpPr>
        <dsp:cNvPr id="0" name=""/>
        <dsp:cNvSpPr/>
      </dsp:nvSpPr>
      <dsp:spPr>
        <a:xfrm rot="10800000">
          <a:off x="0" y="3710758"/>
          <a:ext cx="11033183" cy="936199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000" b="1" kern="1200" dirty="0" smtClean="0"/>
            <a:t>国际处签字盖章</a:t>
          </a:r>
          <a:r>
            <a:rPr lang="zh-CN" sz="1200" kern="1200" dirty="0" smtClean="0"/>
            <a:t>（确认名单上所有学生出国信息均已在学校备案 ——望江校区行政楼</a:t>
          </a:r>
          <a:r>
            <a:rPr lang="en-US" sz="1200" kern="1200" dirty="0" smtClean="0"/>
            <a:t>511  </a:t>
          </a:r>
          <a:r>
            <a:rPr lang="zh-CN" sz="1200" kern="1200" dirty="0" smtClean="0"/>
            <a:t>国际处派管科电话：</a:t>
          </a:r>
          <a:r>
            <a:rPr lang="en-US" sz="1200" kern="1200" dirty="0" smtClean="0"/>
            <a:t>85405392</a:t>
          </a:r>
          <a:r>
            <a:rPr lang="zh-CN" sz="1200" kern="1200" dirty="0" smtClean="0"/>
            <a:t>）</a:t>
          </a:r>
          <a:endParaRPr lang="zh-CN" altLang="en-US" sz="1200" kern="1200" dirty="0"/>
        </a:p>
      </dsp:txBody>
      <dsp:txXfrm rot="10800000">
        <a:off x="0" y="3710758"/>
        <a:ext cx="11033183" cy="936199"/>
      </dsp:txXfrm>
    </dsp:sp>
    <dsp:sp modelId="{8BF5ADF9-D5E1-4523-9D4D-81B706685243}">
      <dsp:nvSpPr>
        <dsp:cNvPr id="0" name=""/>
        <dsp:cNvSpPr/>
      </dsp:nvSpPr>
      <dsp:spPr>
        <a:xfrm rot="10800000">
          <a:off x="0" y="2783689"/>
          <a:ext cx="11033183" cy="936199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000" b="1" kern="1200" dirty="0" smtClean="0"/>
            <a:t>教务处签字盖章</a:t>
          </a:r>
          <a:r>
            <a:rPr lang="zh-CN" sz="1200" kern="1200" dirty="0" smtClean="0"/>
            <a:t>（确认项目为大川视界学分项目——望江校区行政楼</a:t>
          </a:r>
          <a:r>
            <a:rPr lang="en-US" sz="1200" kern="1200" dirty="0" smtClean="0"/>
            <a:t>219 </a:t>
          </a:r>
          <a:r>
            <a:rPr lang="zh-CN" sz="1200" kern="1200" dirty="0" smtClean="0"/>
            <a:t>教务处合作交流科 电话：</a:t>
          </a:r>
          <a:r>
            <a:rPr lang="en-US" sz="1200" kern="1200" dirty="0" smtClean="0"/>
            <a:t>85402398 </a:t>
          </a:r>
          <a:r>
            <a:rPr lang="zh-CN" sz="1200" kern="1200" dirty="0" smtClean="0"/>
            <a:t>）</a:t>
          </a:r>
          <a:endParaRPr lang="zh-CN" altLang="en-US" sz="1200" kern="1200" dirty="0"/>
        </a:p>
      </dsp:txBody>
      <dsp:txXfrm rot="10800000">
        <a:off x="0" y="2783689"/>
        <a:ext cx="11033183" cy="936199"/>
      </dsp:txXfrm>
    </dsp:sp>
    <dsp:sp modelId="{3DDF5642-C725-4802-B8B2-B48F66803238}">
      <dsp:nvSpPr>
        <dsp:cNvPr id="0" name=""/>
        <dsp:cNvSpPr/>
      </dsp:nvSpPr>
      <dsp:spPr>
        <a:xfrm rot="10800000">
          <a:off x="0" y="1856620"/>
          <a:ext cx="11033183" cy="936199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dirty="0" smtClean="0"/>
            <a:t>带队老师所在单位盖章</a:t>
          </a:r>
          <a:r>
            <a:rPr lang="zh-CN" altLang="en-US" sz="1200" kern="1200" dirty="0" smtClean="0"/>
            <a:t>（确认该位老师确为所派出的大川视界学分项目带队老师）</a:t>
          </a:r>
          <a:endParaRPr lang="zh-CN" altLang="en-US" sz="1200" kern="1200" dirty="0"/>
        </a:p>
      </dsp:txBody>
      <dsp:txXfrm rot="10800000">
        <a:off x="0" y="1856620"/>
        <a:ext cx="11033183" cy="936199"/>
      </dsp:txXfrm>
    </dsp:sp>
    <dsp:sp modelId="{D5BC5911-CF90-4B56-B89D-43EE0AAFE9BE}">
      <dsp:nvSpPr>
        <dsp:cNvPr id="0" name=""/>
        <dsp:cNvSpPr/>
      </dsp:nvSpPr>
      <dsp:spPr>
        <a:xfrm rot="10800000">
          <a:off x="0" y="919599"/>
          <a:ext cx="11033183" cy="936199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600" b="1" kern="1200" dirty="0" smtClean="0"/>
            <a:t>带队老师提交纸质版《大川视界学分项目学生名单》、《资助金提交表》予以下部门依次审核：</a:t>
          </a:r>
          <a:endParaRPr lang="zh-CN" altLang="en-US" sz="1600" kern="1200" dirty="0"/>
        </a:p>
      </dsp:txBody>
      <dsp:txXfrm rot="10800000">
        <a:off x="0" y="919599"/>
        <a:ext cx="11033183" cy="936199"/>
      </dsp:txXfrm>
    </dsp:sp>
    <dsp:sp modelId="{F505BDD2-37BB-49E9-B1B5-74592EC56B58}">
      <dsp:nvSpPr>
        <dsp:cNvPr id="0" name=""/>
        <dsp:cNvSpPr/>
      </dsp:nvSpPr>
      <dsp:spPr>
        <a:xfrm rot="10800000">
          <a:off x="0" y="0"/>
          <a:ext cx="11033183" cy="936199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050" b="1" kern="1200" dirty="0" smtClean="0"/>
            <a:t>带队老师准备以下材料</a:t>
          </a:r>
          <a:r>
            <a:rPr lang="zh-CN" altLang="en-US" sz="1050" kern="1200" dirty="0" smtClean="0"/>
            <a:t>：</a:t>
          </a:r>
          <a:r>
            <a:rPr lang="en-US" sz="1050" kern="1200" dirty="0" smtClean="0"/>
            <a:t>1. </a:t>
          </a:r>
          <a:r>
            <a:rPr lang="zh-CN" altLang="en-US" sz="1050" kern="1200" dirty="0" smtClean="0"/>
            <a:t>参加</a:t>
          </a:r>
          <a:r>
            <a:rPr lang="zh-CN" sz="1050" kern="1200" dirty="0" smtClean="0"/>
            <a:t>项目学生的总结（每人</a:t>
          </a:r>
          <a:r>
            <a:rPr lang="en-US" sz="1050" kern="1200" dirty="0" smtClean="0"/>
            <a:t>2000</a:t>
          </a:r>
          <a:r>
            <a:rPr lang="zh-CN" sz="1050" kern="1200" dirty="0" smtClean="0"/>
            <a:t>字及以上</a:t>
          </a:r>
          <a:r>
            <a:rPr lang="en-US" sz="1050" kern="1200" dirty="0" smtClean="0"/>
            <a:t>+</a:t>
          </a:r>
          <a:r>
            <a:rPr lang="zh-CN" sz="1050" kern="1200" dirty="0" smtClean="0"/>
            <a:t>三张活动照片）</a:t>
          </a:r>
          <a:r>
            <a:rPr lang="zh-CN" altLang="en-US" sz="1050" kern="1200" dirty="0" smtClean="0"/>
            <a:t>；</a:t>
          </a:r>
          <a:r>
            <a:rPr lang="en-US" altLang="zh-CN" sz="1050" kern="1200" dirty="0" smtClean="0"/>
            <a:t>2.</a:t>
          </a:r>
          <a:r>
            <a:rPr lang="zh-CN" sz="1050" kern="1200" dirty="0" smtClean="0"/>
            <a:t>项目派出学生名单《大川视界学分项目学生名单》（附件一） 和 《资助金提交表》（附件二）</a:t>
          </a:r>
          <a:r>
            <a:rPr lang="zh-CN" altLang="en-US" sz="1050" kern="1200" dirty="0" smtClean="0"/>
            <a:t>；</a:t>
          </a:r>
          <a:endParaRPr lang="en-US" altLang="zh-CN" sz="1050" kern="1200" dirty="0" smtClean="0"/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050" kern="1200" dirty="0" smtClean="0"/>
            <a:t>                                                 3.</a:t>
          </a:r>
          <a:r>
            <a:rPr lang="zh-CN" sz="1050" kern="1200" dirty="0" smtClean="0"/>
            <a:t>学生签字的申请资助告知确认书</a:t>
          </a:r>
          <a:r>
            <a:rPr lang="zh-CN" altLang="en-US" sz="1050" kern="1200" dirty="0" smtClean="0"/>
            <a:t>扫描件</a:t>
          </a:r>
          <a:r>
            <a:rPr lang="zh-CN" sz="1050" kern="1200" dirty="0" smtClean="0"/>
            <a:t>（附件四）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050" kern="1200" dirty="0" smtClean="0"/>
            <a:t>                                   </a:t>
          </a:r>
          <a:r>
            <a:rPr lang="zh-CN" sz="1050" b="1" kern="1200" dirty="0" smtClean="0"/>
            <a:t>注意</a:t>
          </a:r>
          <a:r>
            <a:rPr lang="zh-CN" sz="1050" kern="1200" dirty="0" smtClean="0"/>
            <a:t>：</a:t>
          </a:r>
          <a:r>
            <a:rPr lang="en-US" altLang="zh-CN" sz="1050" kern="1200" dirty="0" smtClean="0"/>
            <a:t>1.</a:t>
          </a:r>
          <a:r>
            <a:rPr lang="zh-CN" sz="1050" kern="1200" dirty="0" smtClean="0"/>
            <a:t>两张表格学生顺序需一致</a:t>
          </a:r>
          <a:r>
            <a:rPr lang="zh-CN" altLang="en-US" sz="1050" kern="1200" dirty="0" smtClean="0"/>
            <a:t>；</a:t>
          </a:r>
          <a:r>
            <a:rPr lang="en-US" altLang="zh-CN" sz="1050" kern="1200" dirty="0" smtClean="0"/>
            <a:t>2.</a:t>
          </a:r>
          <a:r>
            <a:rPr lang="zh-CN" sz="1050" kern="1200" dirty="0" smtClean="0"/>
            <a:t>请将以上材料打包在</a:t>
          </a:r>
          <a:r>
            <a:rPr lang="zh-CN" sz="1050" b="1" kern="1200" dirty="0" smtClean="0"/>
            <a:t>“</a:t>
          </a:r>
          <a:r>
            <a:rPr lang="en-US" sz="1050" b="1" kern="1200" dirty="0" smtClean="0"/>
            <a:t>20XX</a:t>
          </a:r>
          <a:r>
            <a:rPr lang="zh-CN" sz="1050" b="1" kern="1200" dirty="0" smtClean="0"/>
            <a:t>年</a:t>
          </a:r>
          <a:r>
            <a:rPr lang="en-US" sz="1050" b="1" kern="1200" dirty="0" smtClean="0"/>
            <a:t>-XX</a:t>
          </a:r>
          <a:r>
            <a:rPr lang="zh-CN" sz="1050" b="1" kern="1200" dirty="0" smtClean="0"/>
            <a:t>项目</a:t>
          </a:r>
          <a:r>
            <a:rPr lang="en-US" sz="1050" b="1" kern="1200" dirty="0" smtClean="0"/>
            <a:t>-</a:t>
          </a:r>
          <a:r>
            <a:rPr lang="zh-CN" sz="1050" b="1" kern="1200" dirty="0" smtClean="0"/>
            <a:t>学生总结及名单”命名的文件夹中</a:t>
          </a:r>
          <a:endParaRPr lang="zh-CN" altLang="en-US" sz="1050" b="1" kern="1200" dirty="0"/>
        </a:p>
      </dsp:txBody>
      <dsp:txXfrm rot="10800000">
        <a:off x="0" y="0"/>
        <a:ext cx="11033183" cy="9361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387E1D-B20D-4F3D-82C6-A68B1D52B15F}">
      <dsp:nvSpPr>
        <dsp:cNvPr id="0" name=""/>
        <dsp:cNvSpPr/>
      </dsp:nvSpPr>
      <dsp:spPr>
        <a:xfrm>
          <a:off x="0" y="4556151"/>
          <a:ext cx="9827281" cy="747474"/>
        </a:xfrm>
        <a:prstGeom prst="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000" b="1" kern="1200" dirty="0" smtClean="0"/>
            <a:t>教务处签字盖章</a:t>
          </a:r>
          <a:r>
            <a:rPr lang="zh-CN" altLang="en-US" sz="1400" b="1" kern="1200" dirty="0" smtClean="0"/>
            <a:t>（</a:t>
          </a:r>
          <a:r>
            <a:rPr lang="zh-CN" sz="1400" kern="1200" dirty="0" smtClean="0"/>
            <a:t>确认项目为大川视界学分项目</a:t>
          </a:r>
          <a:r>
            <a:rPr lang="zh-CN" altLang="en-US" sz="1400" b="0" kern="1200" dirty="0" smtClean="0"/>
            <a:t>，</a:t>
          </a:r>
          <a:r>
            <a:rPr lang="zh-CN" altLang="en-US" sz="1400" kern="1200" dirty="0" smtClean="0"/>
            <a:t>统一制作资助金提交表并移交学工部，由学工部统一为学生划拨相应的资助费用）</a:t>
          </a:r>
          <a:r>
            <a:rPr lang="zh-CN" sz="1400" kern="1200" dirty="0" smtClean="0"/>
            <a:t>——望江校区行政楼</a:t>
          </a:r>
          <a:r>
            <a:rPr lang="en-US" sz="1400" kern="1200" dirty="0" smtClean="0"/>
            <a:t>219 </a:t>
          </a:r>
          <a:r>
            <a:rPr lang="zh-CN" sz="1400" kern="1200" dirty="0" smtClean="0"/>
            <a:t>教务处合作交流科 电话：</a:t>
          </a:r>
          <a:r>
            <a:rPr lang="en-US" sz="1400" kern="1200" dirty="0" smtClean="0"/>
            <a:t>85402398   </a:t>
          </a:r>
          <a:r>
            <a:rPr lang="zh-CN" altLang="en-US" sz="1400" kern="1200" dirty="0" smtClean="0"/>
            <a:t>学工部：</a:t>
          </a:r>
          <a:r>
            <a:rPr lang="en-US" sz="1400" b="0" kern="1200" dirty="0" smtClean="0"/>
            <a:t>85460907</a:t>
          </a:r>
          <a:r>
            <a:rPr lang="zh-CN" altLang="en-US" sz="1400" kern="1200" dirty="0" smtClean="0"/>
            <a:t>）</a:t>
          </a:r>
          <a:endParaRPr lang="zh-CN" altLang="en-US" sz="1400" kern="1200" dirty="0"/>
        </a:p>
      </dsp:txBody>
      <dsp:txXfrm>
        <a:off x="0" y="4556151"/>
        <a:ext cx="9827281" cy="747474"/>
      </dsp:txXfrm>
    </dsp:sp>
    <dsp:sp modelId="{6D574667-5283-4031-A4E9-B860B1BD1A28}">
      <dsp:nvSpPr>
        <dsp:cNvPr id="0" name=""/>
        <dsp:cNvSpPr/>
      </dsp:nvSpPr>
      <dsp:spPr>
        <a:xfrm rot="10800000">
          <a:off x="0" y="3417747"/>
          <a:ext cx="9827281" cy="1149615"/>
        </a:xfrm>
        <a:prstGeom prst="upArrowCallou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000" b="1" kern="1200" dirty="0" smtClean="0"/>
            <a:t>国际处签字盖章</a:t>
          </a:r>
          <a:r>
            <a:rPr lang="zh-CN" sz="1400" kern="1200" dirty="0" smtClean="0"/>
            <a:t>（确认名单上所有学生出国信息均已在学校备案 ——望江校区行政楼</a:t>
          </a:r>
          <a:r>
            <a:rPr lang="en-US" sz="1400" kern="1200" dirty="0" smtClean="0"/>
            <a:t>511</a:t>
          </a:r>
          <a:r>
            <a:rPr lang="zh-CN" altLang="en-US" sz="1400" kern="1200" dirty="0" smtClean="0"/>
            <a:t>，</a:t>
          </a:r>
          <a:r>
            <a:rPr lang="zh-CN" sz="1400" kern="1200" dirty="0" smtClean="0"/>
            <a:t>国际处派管科电话：</a:t>
          </a:r>
          <a:r>
            <a:rPr lang="en-US" sz="1400" kern="1200" dirty="0" smtClean="0"/>
            <a:t>85405392</a:t>
          </a:r>
          <a:r>
            <a:rPr lang="zh-CN" sz="1400" kern="1200" dirty="0" smtClean="0"/>
            <a:t>）</a:t>
          </a:r>
          <a:endParaRPr lang="zh-CN" altLang="en-US" sz="1000" kern="1200" dirty="0"/>
        </a:p>
      </dsp:txBody>
      <dsp:txXfrm rot="10800000">
        <a:off x="0" y="3417747"/>
        <a:ext cx="9827281" cy="1149615"/>
      </dsp:txXfrm>
    </dsp:sp>
    <dsp:sp modelId="{A930F11E-05E0-46EA-BB10-0C4E6DFCEFE3}">
      <dsp:nvSpPr>
        <dsp:cNvPr id="0" name=""/>
        <dsp:cNvSpPr/>
      </dsp:nvSpPr>
      <dsp:spPr>
        <a:xfrm rot="10800000">
          <a:off x="0" y="2249867"/>
          <a:ext cx="9827281" cy="1149615"/>
        </a:xfrm>
        <a:prstGeom prst="upArrowCallou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dirty="0" smtClean="0"/>
            <a:t>学生所在学院签字盖章 </a:t>
          </a:r>
          <a:endParaRPr lang="zh-CN" altLang="en-US" sz="2000" kern="1200" dirty="0"/>
        </a:p>
      </dsp:txBody>
      <dsp:txXfrm rot="10800000">
        <a:off x="0" y="2249867"/>
        <a:ext cx="9827281" cy="1149615"/>
      </dsp:txXfrm>
    </dsp:sp>
    <dsp:sp modelId="{88CCE203-C4BC-4433-8BF7-CFB581702D54}">
      <dsp:nvSpPr>
        <dsp:cNvPr id="0" name=""/>
        <dsp:cNvSpPr/>
      </dsp:nvSpPr>
      <dsp:spPr>
        <a:xfrm rot="10800000">
          <a:off x="0" y="1140940"/>
          <a:ext cx="9827281" cy="1149615"/>
        </a:xfrm>
        <a:prstGeom prst="upArrowCallou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600" b="1" kern="1200" dirty="0" smtClean="0"/>
            <a:t>学生本人提交纸质版《大川视界学分项目学生名单》予以下相关部门依次审核</a:t>
          </a:r>
          <a:endParaRPr lang="zh-CN" altLang="en-US" sz="1600" kern="1200" dirty="0"/>
        </a:p>
      </dsp:txBody>
      <dsp:txXfrm rot="10800000">
        <a:off x="0" y="1140940"/>
        <a:ext cx="9827281" cy="1149615"/>
      </dsp:txXfrm>
    </dsp:sp>
    <dsp:sp modelId="{FCC7695A-7905-44C8-B30C-115A23FEE76D}">
      <dsp:nvSpPr>
        <dsp:cNvPr id="0" name=""/>
        <dsp:cNvSpPr/>
      </dsp:nvSpPr>
      <dsp:spPr>
        <a:xfrm rot="10800000">
          <a:off x="0" y="2536"/>
          <a:ext cx="9827281" cy="1149615"/>
        </a:xfrm>
        <a:prstGeom prst="upArrowCallou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100" b="1" kern="1200" dirty="0" smtClean="0"/>
            <a:t>学生准备以下材料</a:t>
          </a:r>
          <a:r>
            <a:rPr lang="zh-CN" altLang="en-US" sz="1100" kern="1200" dirty="0" smtClean="0"/>
            <a:t>：</a:t>
          </a:r>
          <a:r>
            <a:rPr lang="en-US" altLang="zh-CN" sz="1100" kern="1200" dirty="0" smtClean="0"/>
            <a:t>1.</a:t>
          </a:r>
          <a:r>
            <a:rPr lang="zh-CN" sz="1100" kern="1200" dirty="0" smtClean="0"/>
            <a:t>个人总结（</a:t>
          </a:r>
          <a:r>
            <a:rPr lang="en-US" sz="1100" kern="1200" dirty="0" smtClean="0"/>
            <a:t>2000</a:t>
          </a:r>
          <a:r>
            <a:rPr lang="zh-CN" sz="1100" kern="1200" dirty="0" smtClean="0"/>
            <a:t>字及以上电子版项目总结及三张个人在外学习生活照片）</a:t>
          </a:r>
          <a:r>
            <a:rPr lang="zh-CN" altLang="en-US" sz="1100" kern="1200" dirty="0" smtClean="0"/>
            <a:t>；</a:t>
          </a:r>
          <a:r>
            <a:rPr lang="en-US" altLang="zh-CN" sz="1100" kern="1200" dirty="0" smtClean="0"/>
            <a:t>2.</a:t>
          </a:r>
          <a:r>
            <a:rPr lang="zh-CN" sz="1100" kern="1200" dirty="0" smtClean="0"/>
            <a:t>《大川视界学分项目学生名单（无带队老师）》（附件三）和《资助金提交表》（附件二）</a:t>
          </a:r>
          <a:r>
            <a:rPr lang="zh-CN" altLang="en-US" sz="1100" kern="1200" dirty="0" smtClean="0"/>
            <a:t>；</a:t>
          </a:r>
          <a:r>
            <a:rPr lang="en-US" altLang="zh-CN" sz="1100" kern="1200" dirty="0" smtClean="0"/>
            <a:t>3.</a:t>
          </a:r>
          <a:r>
            <a:rPr lang="zh-CN" sz="1100" kern="1200" dirty="0" smtClean="0"/>
            <a:t>参加相关项目的证明的扫描件（包括：护照出入境签章页，成绩单或相关学习证明）</a:t>
          </a:r>
          <a:r>
            <a:rPr lang="zh-CN" altLang="en-US" sz="1100" kern="1200" dirty="0" smtClean="0"/>
            <a:t>；</a:t>
          </a:r>
          <a:r>
            <a:rPr lang="en-US" altLang="zh-CN" sz="1100" kern="1200" dirty="0" smtClean="0"/>
            <a:t>4.</a:t>
          </a:r>
          <a:r>
            <a:rPr lang="zh-CN" sz="1100" kern="1200" dirty="0" smtClean="0"/>
            <a:t>签字的申请资助告知确认书</a:t>
          </a:r>
          <a:r>
            <a:rPr lang="zh-CN" altLang="en-US" sz="1100" kern="1200" dirty="0" smtClean="0"/>
            <a:t>扫描件</a:t>
          </a:r>
          <a:r>
            <a:rPr lang="zh-CN" sz="1100" kern="1200" dirty="0" smtClean="0"/>
            <a:t>（附件四）</a:t>
          </a:r>
          <a:r>
            <a:rPr lang="en-US" altLang="zh-CN" sz="1100" kern="1200" dirty="0" smtClean="0"/>
            <a:t>  </a:t>
          </a:r>
          <a:r>
            <a:rPr lang="zh-CN" altLang="en-US" sz="1100" b="1" kern="1200" dirty="0" smtClean="0"/>
            <a:t>注意：</a:t>
          </a:r>
          <a:r>
            <a:rPr lang="zh-CN" sz="1100" kern="1200" dirty="0" smtClean="0"/>
            <a:t>请将以上材料打包在</a:t>
          </a:r>
          <a:r>
            <a:rPr lang="zh-CN" sz="1100" b="1" kern="1200" dirty="0" smtClean="0"/>
            <a:t>“</a:t>
          </a:r>
          <a:r>
            <a:rPr lang="en-US" sz="1100" b="1" kern="1200" dirty="0" smtClean="0"/>
            <a:t>20XX</a:t>
          </a:r>
          <a:r>
            <a:rPr lang="zh-CN" sz="1100" b="1" kern="1200" dirty="0" smtClean="0"/>
            <a:t>年</a:t>
          </a:r>
          <a:r>
            <a:rPr lang="en-US" sz="1100" b="1" kern="1200" dirty="0" smtClean="0"/>
            <a:t>-XX</a:t>
          </a:r>
          <a:r>
            <a:rPr lang="zh-CN" sz="1100" b="1" kern="1200" dirty="0" smtClean="0"/>
            <a:t>项目</a:t>
          </a:r>
          <a:r>
            <a:rPr lang="en-US" sz="1100" b="1" kern="1200" dirty="0" smtClean="0"/>
            <a:t>-</a:t>
          </a:r>
          <a:r>
            <a:rPr lang="zh-CN" sz="1100" b="1" kern="1200" dirty="0" smtClean="0"/>
            <a:t>学生姓名</a:t>
          </a:r>
          <a:r>
            <a:rPr lang="en-US" sz="1100" b="1" kern="1200" dirty="0" smtClean="0"/>
            <a:t>+</a:t>
          </a:r>
          <a:r>
            <a:rPr lang="zh-CN" sz="1100" b="1" kern="1200" dirty="0" smtClean="0"/>
            <a:t>学号”命名的文件夹中</a:t>
          </a:r>
          <a:endParaRPr lang="zh-CN" altLang="en-US" sz="1100" b="1" kern="1200" dirty="0"/>
        </a:p>
      </dsp:txBody>
      <dsp:txXfrm rot="10800000">
        <a:off x="0" y="2536"/>
        <a:ext cx="9827281" cy="11496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1CEC8-C328-4518-B3D1-36F331FC66A9}" type="datetimeFigureOut">
              <a:rPr lang="zh-CN" altLang="en-US" smtClean="0"/>
              <a:pPr/>
              <a:t>2019/10/18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E68CCD-4356-4B08-A5BB-3C667B77EA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637285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68CCD-4356-4B08-A5BB-3C667B77EA2A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579209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8D04-369A-45D1-ACB9-341361455043}" type="datetimeFigureOut">
              <a:rPr lang="zh-CN" altLang="en-US" smtClean="0"/>
              <a:pPr/>
              <a:t>2019/10/18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72E9-74ED-4BE3-A37C-161511D5FA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967827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8D04-369A-45D1-ACB9-341361455043}" type="datetimeFigureOut">
              <a:rPr lang="zh-CN" altLang="en-US" smtClean="0"/>
              <a:pPr/>
              <a:t>2019/10/18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72E9-74ED-4BE3-A37C-161511D5FA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650086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8D04-369A-45D1-ACB9-341361455043}" type="datetimeFigureOut">
              <a:rPr lang="zh-CN" altLang="en-US" smtClean="0"/>
              <a:pPr/>
              <a:t>2019/10/18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72E9-74ED-4BE3-A37C-161511D5FA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62694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8D04-369A-45D1-ACB9-341361455043}" type="datetimeFigureOut">
              <a:rPr lang="zh-CN" altLang="en-US" smtClean="0"/>
              <a:pPr/>
              <a:t>2019/10/18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72E9-74ED-4BE3-A37C-161511D5FA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601014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8D04-369A-45D1-ACB9-341361455043}" type="datetimeFigureOut">
              <a:rPr lang="zh-CN" altLang="en-US" smtClean="0"/>
              <a:pPr/>
              <a:t>2019/10/18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72E9-74ED-4BE3-A37C-161511D5FA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658206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8D04-369A-45D1-ACB9-341361455043}" type="datetimeFigureOut">
              <a:rPr lang="zh-CN" altLang="en-US" smtClean="0"/>
              <a:pPr/>
              <a:t>2019/10/18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72E9-74ED-4BE3-A37C-161511D5FA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402897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8D04-369A-45D1-ACB9-341361455043}" type="datetimeFigureOut">
              <a:rPr lang="zh-CN" altLang="en-US" smtClean="0"/>
              <a:pPr/>
              <a:t>2019/10/18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72E9-74ED-4BE3-A37C-161511D5FA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617456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8D04-369A-45D1-ACB9-341361455043}" type="datetimeFigureOut">
              <a:rPr lang="zh-CN" altLang="en-US" smtClean="0"/>
              <a:pPr/>
              <a:t>2019/10/18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72E9-74ED-4BE3-A37C-161511D5FA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02199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8D04-369A-45D1-ACB9-341361455043}" type="datetimeFigureOut">
              <a:rPr lang="zh-CN" altLang="en-US" smtClean="0"/>
              <a:pPr/>
              <a:t>2019/10/18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72E9-74ED-4BE3-A37C-161511D5FA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695248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8D04-369A-45D1-ACB9-341361455043}" type="datetimeFigureOut">
              <a:rPr lang="zh-CN" altLang="en-US" smtClean="0"/>
              <a:pPr/>
              <a:t>2019/10/18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72E9-74ED-4BE3-A37C-161511D5FA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510979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8D04-369A-45D1-ACB9-341361455043}" type="datetimeFigureOut">
              <a:rPr lang="zh-CN" altLang="en-US" smtClean="0"/>
              <a:pPr/>
              <a:t>2019/10/18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72E9-74ED-4BE3-A37C-161511D5FA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643425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18D04-369A-45D1-ACB9-341361455043}" type="datetimeFigureOut">
              <a:rPr lang="zh-CN" altLang="en-US" smtClean="0"/>
              <a:pPr/>
              <a:t>2019/10/18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672E9-74ED-4BE3-A37C-161511D5FA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160681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>
            <p:extLst>
              <p:ext uri="{D42A27DB-BD31-4B8C-83A1-F6EECF244321}">
                <p14:modId xmlns="" xmlns:p14="http://schemas.microsoft.com/office/powerpoint/2010/main" val="1239909442"/>
              </p:ext>
            </p:extLst>
          </p:nvPr>
        </p:nvGraphicFramePr>
        <p:xfrm>
          <a:off x="570028" y="1305105"/>
          <a:ext cx="11033184" cy="5249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2901777" y="301178"/>
            <a:ext cx="6737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“大川视界”学分项目（有带队老师）报账流程</a:t>
            </a:r>
            <a:endParaRPr lang="zh-CN" altLang="en-US" sz="2400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745068" y="778934"/>
            <a:ext cx="1093893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>
                <a:solidFill>
                  <a:srgbClr val="FF0000"/>
                </a:solidFill>
              </a:rPr>
              <a:t>备注</a:t>
            </a:r>
            <a:r>
              <a:rPr lang="zh-CN" altLang="zh-CN" sz="1400" b="1" dirty="0">
                <a:solidFill>
                  <a:srgbClr val="FF0000"/>
                </a:solidFill>
              </a:rPr>
              <a:t>：每</a:t>
            </a:r>
            <a:r>
              <a:rPr lang="zh-CN" altLang="zh-CN" sz="1400" b="1" dirty="0" smtClean="0">
                <a:solidFill>
                  <a:srgbClr val="FF0000"/>
                </a:solidFill>
              </a:rPr>
              <a:t>年</a:t>
            </a:r>
            <a:r>
              <a:rPr lang="zh-CN" altLang="en-US" sz="1400" b="1" dirty="0" smtClean="0">
                <a:solidFill>
                  <a:srgbClr val="FF0000"/>
                </a:solidFill>
              </a:rPr>
              <a:t>春季学期、秋季学期开学一个月内（节假日除外）</a:t>
            </a:r>
            <a:r>
              <a:rPr lang="zh-CN" altLang="zh-CN" sz="1400" b="1" dirty="0" smtClean="0">
                <a:solidFill>
                  <a:srgbClr val="FF0000"/>
                </a:solidFill>
              </a:rPr>
              <a:t>由</a:t>
            </a:r>
            <a:r>
              <a:rPr lang="zh-CN" altLang="en-US" sz="1400" b="1" dirty="0" smtClean="0">
                <a:solidFill>
                  <a:srgbClr val="FF0000"/>
                </a:solidFill>
              </a:rPr>
              <a:t>带队老师</a:t>
            </a:r>
            <a:r>
              <a:rPr lang="zh-CN" altLang="zh-CN" sz="1400" b="1" dirty="0" smtClean="0">
                <a:solidFill>
                  <a:srgbClr val="FF0000"/>
                </a:solidFill>
              </a:rPr>
              <a:t>办理</a:t>
            </a:r>
            <a:r>
              <a:rPr lang="zh-CN" altLang="en-US" sz="1400" b="1" dirty="0" smtClean="0">
                <a:solidFill>
                  <a:srgbClr val="FF0000"/>
                </a:solidFill>
              </a:rPr>
              <a:t>；</a:t>
            </a:r>
            <a:endParaRPr lang="en-US" altLang="zh-CN" sz="1400" b="1" dirty="0" smtClean="0">
              <a:solidFill>
                <a:srgbClr val="FF0000"/>
              </a:solidFill>
            </a:endParaRPr>
          </a:p>
          <a:p>
            <a:pPr algn="ctr"/>
            <a:r>
              <a:rPr lang="zh-CN" altLang="zh-CN" sz="1400" b="1" dirty="0" smtClean="0">
                <a:solidFill>
                  <a:srgbClr val="FF0000"/>
                </a:solidFill>
              </a:rPr>
              <a:t>所</a:t>
            </a:r>
            <a:r>
              <a:rPr lang="zh-CN" altLang="zh-CN" sz="1400" b="1" dirty="0">
                <a:solidFill>
                  <a:srgbClr val="FF0000"/>
                </a:solidFill>
              </a:rPr>
              <a:t>准备资料的电子版需在盖章签字时当场拷贝给相应的部门</a:t>
            </a:r>
            <a:r>
              <a:rPr lang="zh-CN" altLang="en-US" sz="1400" b="1" dirty="0">
                <a:solidFill>
                  <a:srgbClr val="FF0000"/>
                </a:solidFill>
              </a:rPr>
              <a:t>。</a:t>
            </a:r>
            <a:endParaRPr lang="en-US" altLang="zh-CN" sz="1400" b="1" dirty="0">
              <a:solidFill>
                <a:srgbClr val="FF0000"/>
              </a:solidFill>
            </a:endParaRPr>
          </a:p>
          <a:p>
            <a:endParaRPr lang="zh-CN" altLang="en-US" b="1" dirty="0"/>
          </a:p>
        </p:txBody>
      </p:sp>
    </p:spTree>
    <p:extLst>
      <p:ext uri="{BB962C8B-B14F-4D97-AF65-F5344CB8AC3E}">
        <p14:creationId xmlns="" xmlns:p14="http://schemas.microsoft.com/office/powerpoint/2010/main" val="2153374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>
            <p:extLst>
              <p:ext uri="{D42A27DB-BD31-4B8C-83A1-F6EECF244321}">
                <p14:modId xmlns="" xmlns:p14="http://schemas.microsoft.com/office/powerpoint/2010/main" val="2211175704"/>
              </p:ext>
            </p:extLst>
          </p:nvPr>
        </p:nvGraphicFramePr>
        <p:xfrm>
          <a:off x="1081261" y="1248548"/>
          <a:ext cx="9827281" cy="5306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2654085" y="198407"/>
            <a:ext cx="66816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b="1" dirty="0" smtClean="0"/>
              <a:t>“大</a:t>
            </a:r>
            <a:r>
              <a:rPr lang="zh-CN" altLang="en-US" sz="2400" b="1" dirty="0" smtClean="0"/>
              <a:t>川视</a:t>
            </a:r>
            <a:r>
              <a:rPr lang="zh-CN" altLang="en-US" sz="2400" b="1" dirty="0" smtClean="0"/>
              <a:t>界”学</a:t>
            </a:r>
            <a:r>
              <a:rPr lang="zh-CN" altLang="en-US" sz="2400" b="1" dirty="0" smtClean="0"/>
              <a:t>分项目（无带队老师）报账流程</a:t>
            </a:r>
            <a:endParaRPr lang="zh-CN" altLang="en-US" sz="2400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1081261" y="660072"/>
            <a:ext cx="98272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 smtClean="0">
                <a:solidFill>
                  <a:srgbClr val="FF0000"/>
                </a:solidFill>
              </a:rPr>
              <a:t>备注</a:t>
            </a:r>
            <a:r>
              <a:rPr lang="zh-CN" altLang="zh-CN" sz="1400" b="1" dirty="0">
                <a:solidFill>
                  <a:srgbClr val="FF0000"/>
                </a:solidFill>
              </a:rPr>
              <a:t>：每</a:t>
            </a:r>
            <a:r>
              <a:rPr lang="zh-CN" altLang="zh-CN" sz="1400" b="1" dirty="0" smtClean="0">
                <a:solidFill>
                  <a:srgbClr val="FF0000"/>
                </a:solidFill>
              </a:rPr>
              <a:t>年</a:t>
            </a:r>
            <a:r>
              <a:rPr lang="zh-CN" altLang="en-US" sz="1400" b="1" dirty="0" smtClean="0">
                <a:solidFill>
                  <a:srgbClr val="FF0000"/>
                </a:solidFill>
              </a:rPr>
              <a:t>春季学期、秋季学期开学一个月内（节假日除外），</a:t>
            </a:r>
            <a:r>
              <a:rPr lang="zh-CN" altLang="zh-CN" sz="1400" b="1" dirty="0">
                <a:solidFill>
                  <a:srgbClr val="FF0000"/>
                </a:solidFill>
              </a:rPr>
              <a:t>由学生本人</a:t>
            </a:r>
            <a:r>
              <a:rPr lang="zh-CN" altLang="zh-CN" sz="1400" b="1" dirty="0" smtClean="0">
                <a:solidFill>
                  <a:srgbClr val="FF0000"/>
                </a:solidFill>
              </a:rPr>
              <a:t>办理</a:t>
            </a:r>
            <a:r>
              <a:rPr lang="zh-CN" altLang="en-US" sz="1400" b="1" dirty="0" smtClean="0">
                <a:solidFill>
                  <a:srgbClr val="FF0000"/>
                </a:solidFill>
              </a:rPr>
              <a:t>；</a:t>
            </a:r>
            <a:endParaRPr lang="en-US" altLang="zh-CN" sz="1400" b="1" dirty="0" smtClean="0">
              <a:solidFill>
                <a:srgbClr val="FF0000"/>
              </a:solidFill>
            </a:endParaRPr>
          </a:p>
          <a:p>
            <a:pPr algn="ctr"/>
            <a:r>
              <a:rPr lang="zh-CN" altLang="zh-CN" sz="1400" b="1" dirty="0" smtClean="0">
                <a:solidFill>
                  <a:srgbClr val="FF0000"/>
                </a:solidFill>
              </a:rPr>
              <a:t>所</a:t>
            </a:r>
            <a:r>
              <a:rPr lang="zh-CN" altLang="zh-CN" sz="1400" b="1" dirty="0">
                <a:solidFill>
                  <a:srgbClr val="FF0000"/>
                </a:solidFill>
              </a:rPr>
              <a:t>准备资料的电子版需在盖章签字时当场拷贝给相应的</a:t>
            </a:r>
            <a:r>
              <a:rPr lang="zh-CN" altLang="zh-CN" sz="1400" b="1" dirty="0" smtClean="0">
                <a:solidFill>
                  <a:srgbClr val="FF0000"/>
                </a:solidFill>
              </a:rPr>
              <a:t>部门</a:t>
            </a:r>
            <a:r>
              <a:rPr lang="zh-CN" altLang="en-US" sz="1400" b="1" dirty="0" smtClean="0">
                <a:solidFill>
                  <a:srgbClr val="FF0000"/>
                </a:solidFill>
              </a:rPr>
              <a:t>。</a:t>
            </a:r>
            <a:endParaRPr lang="en-US" altLang="zh-CN" sz="1400" b="1" dirty="0">
              <a:solidFill>
                <a:srgbClr val="FF0000"/>
              </a:solidFill>
            </a:endParaRPr>
          </a:p>
          <a:p>
            <a:pPr algn="ctr"/>
            <a:endParaRPr lang="zh-CN" altLang="zh-CN" sz="1400" b="1" dirty="0">
              <a:solidFill>
                <a:srgbClr val="FF0000"/>
              </a:solidFill>
            </a:endParaRPr>
          </a:p>
          <a:p>
            <a:pPr algn="ctr"/>
            <a:endParaRPr lang="zh-CN" alt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1980664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886</Words>
  <Application>Microsoft Office PowerPoint</Application>
  <PresentationFormat>自定义</PresentationFormat>
  <Paragraphs>20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幻灯片 1</vt:lpstr>
      <vt:lpstr>幻灯片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ylw</cp:lastModifiedBy>
  <cp:revision>28</cp:revision>
  <dcterms:created xsi:type="dcterms:W3CDTF">2019-09-23T02:33:28Z</dcterms:created>
  <dcterms:modified xsi:type="dcterms:W3CDTF">2019-10-18T12:26:16Z</dcterms:modified>
</cp:coreProperties>
</file>